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19" r:id="rId3"/>
    <p:sldId id="321" r:id="rId4"/>
    <p:sldId id="322" r:id="rId5"/>
    <p:sldId id="324" r:id="rId6"/>
    <p:sldId id="307" r:id="rId7"/>
    <p:sldId id="323" r:id="rId8"/>
    <p:sldId id="258" r:id="rId9"/>
    <p:sldId id="260" r:id="rId10"/>
    <p:sldId id="314" r:id="rId11"/>
    <p:sldId id="318" r:id="rId12"/>
    <p:sldId id="325" r:id="rId13"/>
    <p:sldId id="326" r:id="rId14"/>
    <p:sldId id="317" r:id="rId15"/>
    <p:sldId id="269" r:id="rId16"/>
    <p:sldId id="303" r:id="rId17"/>
    <p:sldId id="305" r:id="rId18"/>
    <p:sldId id="306" r:id="rId19"/>
    <p:sldId id="301" r:id="rId20"/>
    <p:sldId id="302" r:id="rId21"/>
    <p:sldId id="316" r:id="rId22"/>
    <p:sldId id="315" r:id="rId23"/>
    <p:sldId id="313" r:id="rId24"/>
    <p:sldId id="309" r:id="rId25"/>
    <p:sldId id="294" r:id="rId26"/>
    <p:sldId id="295" r:id="rId27"/>
    <p:sldId id="270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Tuition fees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Bachelor</c:v>
                </c:pt>
                <c:pt idx="1">
                  <c:v>Master</c:v>
                </c:pt>
                <c:pt idx="2">
                  <c:v>PhD</c:v>
                </c:pt>
              </c:strCache>
            </c:strRef>
          </c:cat>
          <c:val>
            <c:numRef>
              <c:f>Sheet1!$B$2:$B$4</c:f>
              <c:numCache>
                <c:formatCode>#,##0\ [$€-C0A]</c:formatCode>
                <c:ptCount val="3"/>
                <c:pt idx="0">
                  <c:v>2770</c:v>
                </c:pt>
                <c:pt idx="1">
                  <c:v>3770</c:v>
                </c:pt>
                <c:pt idx="2">
                  <c:v>3770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20-4690-909A-3051DFCB7F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 subsidize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520-4690-909A-3051DFCB7F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Bachelor</c:v>
                </c:pt>
                <c:pt idx="1">
                  <c:v>Master</c:v>
                </c:pt>
                <c:pt idx="2">
                  <c:v>PhD</c:v>
                </c:pt>
              </c:strCache>
            </c:strRef>
          </c:cat>
          <c:val>
            <c:numRef>
              <c:f>Sheet1!$C$2:$C$4</c:f>
              <c:numCache>
                <c:formatCode>#,##0\ [$€-C0A]</c:formatCode>
                <c:ptCount val="3"/>
                <c:pt idx="0">
                  <c:v>7230</c:v>
                </c:pt>
                <c:pt idx="1">
                  <c:v>10230</c:v>
                </c:pt>
                <c:pt idx="2">
                  <c:v>10230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20-4690-909A-3051DFCB7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3951528"/>
        <c:axId val="393948576"/>
      </c:barChart>
      <c:catAx>
        <c:axId val="39395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948576"/>
        <c:crosses val="autoZero"/>
        <c:auto val="1"/>
        <c:lblAlgn val="ctr"/>
        <c:lblOffset val="100"/>
        <c:noMultiLvlLbl val="0"/>
      </c:catAx>
      <c:valAx>
        <c:axId val="39394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€-C0A]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951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AC1D5-E951-4251-A93A-B1A595249B5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D5E3C-95D4-454D-A4FD-5110DC10E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1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67B33-2DDF-4D01-8E28-552C369A13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F104-BEEA-4FD5-AC72-47ABCDCCF3A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0313-BD8A-4D4D-9529-F81FCD61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4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F104-BEEA-4FD5-AC72-47ABCDCCF3A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0313-BD8A-4D4D-9529-F81FCD61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7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F104-BEEA-4FD5-AC72-47ABCDCCF3A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0313-BD8A-4D4D-9529-F81FCD61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0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F104-BEEA-4FD5-AC72-47ABCDCCF3A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0313-BD8A-4D4D-9529-F81FCD61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4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F104-BEEA-4FD5-AC72-47ABCDCCF3A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0313-BD8A-4D4D-9529-F81FCD61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F104-BEEA-4FD5-AC72-47ABCDCCF3A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0313-BD8A-4D4D-9529-F81FCD61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2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F104-BEEA-4FD5-AC72-47ABCDCCF3A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0313-BD8A-4D4D-9529-F81FCD61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6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F104-BEEA-4FD5-AC72-47ABCDCCF3A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0313-BD8A-4D4D-9529-F81FCD61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5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F104-BEEA-4FD5-AC72-47ABCDCCF3A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0313-BD8A-4D4D-9529-F81FCD61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F104-BEEA-4FD5-AC72-47ABCDCCF3A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0313-BD8A-4D4D-9529-F81FCD61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F104-BEEA-4FD5-AC72-47ABCDCCF3A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0313-BD8A-4D4D-9529-F81FCD61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9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0F104-BEEA-4FD5-AC72-47ABCDCCF3A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0313-BD8A-4D4D-9529-F81FCD61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sdete.campusfrance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torat.campusfrance.org/phd/offers" TargetMode="External"/><Relationship Id="rId5" Type="http://schemas.openxmlformats.org/officeDocument/2006/relationships/hyperlink" Target="http://cataloguelm.campusfrance.org/" TargetMode="External"/><Relationship Id="rId4" Type="http://schemas.openxmlformats.org/officeDocument/2006/relationships/hyperlink" Target="http://taughtie.campusfrance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ampusbourses.campusfrance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ctorat.campusfrance.org/phd/offers" TargetMode="External"/><Relationship Id="rId4" Type="http://schemas.openxmlformats.org/officeDocument/2006/relationships/hyperlink" Target="http://frenchhighereducation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 4"/>
          <p:cNvSpPr/>
          <p:nvPr/>
        </p:nvSpPr>
        <p:spPr>
          <a:xfrm>
            <a:off x="216407" y="216407"/>
            <a:ext cx="8711183" cy="572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88252" y="2997707"/>
            <a:ext cx="493775" cy="367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16408" y="216407"/>
            <a:ext cx="8711184" cy="5724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</p:txBody>
      </p:sp>
      <p:pic>
        <p:nvPicPr>
          <p:cNvPr id="1026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7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object 5"/>
          <p:cNvSpPr/>
          <p:nvPr/>
        </p:nvSpPr>
        <p:spPr>
          <a:xfrm>
            <a:off x="3168396" y="216407"/>
            <a:ext cx="5759196" cy="5724144"/>
          </a:xfrm>
          <a:custGeom>
            <a:avLst/>
            <a:gdLst/>
            <a:ahLst/>
            <a:cxnLst/>
            <a:rect l="l" t="t" r="r" b="b"/>
            <a:pathLst>
              <a:path w="5759196" h="5724144">
                <a:moveTo>
                  <a:pt x="5759196" y="5724144"/>
                </a:moveTo>
                <a:lnTo>
                  <a:pt x="5759196" y="0"/>
                </a:lnTo>
                <a:lnTo>
                  <a:pt x="0" y="5724144"/>
                </a:lnTo>
                <a:lnTo>
                  <a:pt x="5759196" y="5724144"/>
                </a:lnTo>
                <a:close/>
              </a:path>
            </a:pathLst>
          </a:custGeom>
          <a:solidFill>
            <a:srgbClr val="01206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56897" y="1219200"/>
            <a:ext cx="4882503" cy="5237225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2"/>
          <p:cNvSpPr txBox="1"/>
          <p:nvPr/>
        </p:nvSpPr>
        <p:spPr>
          <a:xfrm>
            <a:off x="457200" y="4907980"/>
            <a:ext cx="6483731" cy="1111820"/>
          </a:xfrm>
          <a:prstGeom prst="rect">
            <a:avLst/>
          </a:prstGeom>
        </p:spPr>
        <p:txBody>
          <a:bodyPr wrap="square" lIns="0" tIns="43148" rIns="0" bIns="0" rtlCol="0">
            <a:noAutofit/>
          </a:bodyPr>
          <a:lstStyle/>
          <a:p>
            <a:pPr marR="13848" algn="r"/>
            <a:r>
              <a:rPr lang="fr-FR" sz="3200" b="1" dirty="0">
                <a:solidFill>
                  <a:srgbClr val="FFFFFF"/>
                </a:solidFill>
                <a:cs typeface="Cambria"/>
              </a:rPr>
              <a:t>Mar Roig Ripoll</a:t>
            </a:r>
          </a:p>
          <a:p>
            <a:pPr marR="13848" algn="r"/>
            <a:r>
              <a:rPr lang="fr-FR" sz="2400" b="1" dirty="0" err="1">
                <a:solidFill>
                  <a:srgbClr val="FFFFFF"/>
                </a:solidFill>
                <a:cs typeface="Cambria"/>
              </a:rPr>
              <a:t>Higher</a:t>
            </a:r>
            <a:r>
              <a:rPr lang="fr-FR" sz="2400" b="1" dirty="0">
                <a:solidFill>
                  <a:srgbClr val="FFFFFF"/>
                </a:solidFill>
                <a:cs typeface="Cambria"/>
              </a:rPr>
              <a:t> Education Officer</a:t>
            </a:r>
            <a:endParaRPr sz="2400" b="1" dirty="0">
              <a:solidFill>
                <a:srgbClr val="FFFFFF"/>
              </a:solidFill>
              <a:cs typeface="Cambria"/>
            </a:endParaRPr>
          </a:p>
        </p:txBody>
      </p:sp>
      <p:sp>
        <p:nvSpPr>
          <p:cNvPr id="82" name="Rectangle 81"/>
          <p:cNvSpPr/>
          <p:nvPr/>
        </p:nvSpPr>
        <p:spPr>
          <a:xfrm rot="21379491">
            <a:off x="1013904" y="3457475"/>
            <a:ext cx="5661660" cy="564247"/>
          </a:xfrm>
          <a:prstGeom prst="rect">
            <a:avLst/>
          </a:prstGeom>
          <a:solidFill>
            <a:srgbClr val="DA291C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  www.usa.campusfrance.org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 rot="21226602">
            <a:off x="1146520" y="2681549"/>
            <a:ext cx="5396424" cy="762000"/>
          </a:xfrm>
          <a:prstGeom prst="rect">
            <a:avLst/>
          </a:prstGeom>
          <a:solidFill>
            <a:srgbClr val="009FDF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cs typeface="Calibri" panose="020F0502020204030204" pitchFamily="34" charset="0"/>
              </a:rPr>
              <a:t>STUDY IN FRANCE</a:t>
            </a:r>
            <a:endParaRPr lang="en-US" sz="48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6"/>
          <p:cNvSpPr/>
          <p:nvPr/>
        </p:nvSpPr>
        <p:spPr>
          <a:xfrm>
            <a:off x="238150" y="216407"/>
            <a:ext cx="3779520" cy="5733288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00B9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8150" y="268287"/>
            <a:ext cx="4714850" cy="1472184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>
              <a:lnSpc>
                <a:spcPts val="4150"/>
              </a:lnSpc>
            </a:pPr>
            <a:endParaRPr sz="6000" dirty="0">
              <a:cs typeface="Cambria"/>
            </a:endParaRPr>
          </a:p>
        </p:txBody>
      </p:sp>
      <p:pic>
        <p:nvPicPr>
          <p:cNvPr id="74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4114800" y="2175110"/>
            <a:ext cx="472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France is the 3rd most popular non-English study abroad destination for American students </a:t>
            </a:r>
            <a:r>
              <a:rPr lang="en-US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(after Italy and Spain)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75310" y="1418899"/>
            <a:ext cx="3505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sz="6000" b="1" dirty="0">
                <a:solidFill>
                  <a:schemeClr val="bg1"/>
                </a:solidFill>
                <a:cs typeface="Cambria"/>
              </a:rPr>
              <a:t>17,500 </a:t>
            </a:r>
          </a:p>
          <a:p>
            <a:r>
              <a:rPr lang="en-US" altLang="fr-FR" sz="2000" b="1" dirty="0">
                <a:solidFill>
                  <a:schemeClr val="bg1"/>
                </a:solidFill>
                <a:cs typeface="Cambria"/>
              </a:rPr>
              <a:t>American students studied in France last year</a:t>
            </a:r>
          </a:p>
          <a:p>
            <a:endParaRPr lang="en-US" altLang="fr-FR" sz="1000" b="1" dirty="0">
              <a:solidFill>
                <a:schemeClr val="bg1"/>
              </a:solidFill>
              <a:cs typeface="Cambria"/>
            </a:endParaRPr>
          </a:p>
          <a:p>
            <a:r>
              <a:rPr lang="fr-FR" altLang="fr-FR" sz="6000" b="1" dirty="0">
                <a:solidFill>
                  <a:schemeClr val="bg1"/>
                </a:solidFill>
                <a:cs typeface="Cambria"/>
              </a:rPr>
              <a:t>8,200</a:t>
            </a:r>
            <a:r>
              <a:rPr lang="fr-FR" altLang="fr-FR" sz="1500" b="1" dirty="0">
                <a:solidFill>
                  <a:schemeClr val="bg1"/>
                </a:solidFill>
                <a:cs typeface="Cambria"/>
              </a:rPr>
              <a:t> </a:t>
            </a:r>
          </a:p>
          <a:p>
            <a:r>
              <a:rPr lang="fr-FR" altLang="fr-FR" sz="2000" b="1" dirty="0">
                <a:solidFill>
                  <a:schemeClr val="bg1"/>
                </a:solidFill>
                <a:cs typeface="Cambria"/>
              </a:rPr>
              <a:t>of </a:t>
            </a:r>
            <a:r>
              <a:rPr lang="fr-FR" altLang="fr-FR" sz="2000" b="1" dirty="0" err="1">
                <a:solidFill>
                  <a:schemeClr val="bg1"/>
                </a:solidFill>
                <a:cs typeface="Cambria"/>
              </a:rPr>
              <a:t>them</a:t>
            </a:r>
            <a:r>
              <a:rPr lang="fr-FR" altLang="fr-FR" sz="2000" b="1" dirty="0">
                <a:solidFill>
                  <a:schemeClr val="bg1"/>
                </a:solidFill>
                <a:cs typeface="Cambria"/>
              </a:rPr>
              <a:t> </a:t>
            </a:r>
            <a:r>
              <a:rPr lang="fr-FR" altLang="fr-FR" sz="2000" b="1" dirty="0" err="1">
                <a:solidFill>
                  <a:schemeClr val="bg1"/>
                </a:solidFill>
                <a:cs typeface="Cambria"/>
              </a:rPr>
              <a:t>stayed</a:t>
            </a:r>
            <a:r>
              <a:rPr lang="fr-FR" altLang="fr-FR" sz="2000" b="1" dirty="0">
                <a:solidFill>
                  <a:schemeClr val="bg1"/>
                </a:solidFill>
                <a:cs typeface="Cambria"/>
              </a:rPr>
              <a:t> in France more </a:t>
            </a:r>
            <a:r>
              <a:rPr lang="fr-FR" altLang="fr-FR" sz="2000" b="1" dirty="0" err="1">
                <a:solidFill>
                  <a:schemeClr val="bg1"/>
                </a:solidFill>
                <a:cs typeface="Cambria"/>
              </a:rPr>
              <a:t>than</a:t>
            </a:r>
            <a:r>
              <a:rPr lang="fr-FR" altLang="fr-FR" sz="2000" b="1" dirty="0">
                <a:solidFill>
                  <a:schemeClr val="bg1"/>
                </a:solidFill>
                <a:cs typeface="Cambria"/>
              </a:rPr>
              <a:t> 3 </a:t>
            </a:r>
            <a:r>
              <a:rPr lang="fr-FR" altLang="fr-FR" sz="2000" b="1" dirty="0" err="1">
                <a:solidFill>
                  <a:schemeClr val="bg1"/>
                </a:solidFill>
                <a:cs typeface="Cambria"/>
              </a:rPr>
              <a:t>months</a:t>
            </a:r>
            <a:endParaRPr lang="en-US" altLang="fr-FR" sz="2000" b="1" dirty="0">
              <a:solidFill>
                <a:schemeClr val="bg1"/>
              </a:solidFill>
              <a:cs typeface="Cambria"/>
            </a:endParaRPr>
          </a:p>
        </p:txBody>
      </p:sp>
      <p:sp>
        <p:nvSpPr>
          <p:cNvPr id="79" name="object 6"/>
          <p:cNvSpPr txBox="1"/>
          <p:nvPr/>
        </p:nvSpPr>
        <p:spPr>
          <a:xfrm>
            <a:off x="4114800" y="268289"/>
            <a:ext cx="4724400" cy="1179513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>
              <a:lnSpc>
                <a:spcPts val="4150"/>
              </a:lnSpc>
            </a:pPr>
            <a:r>
              <a:rPr lang="fr-FR" sz="5000" b="1" dirty="0">
                <a:solidFill>
                  <a:srgbClr val="00B9B3"/>
                </a:solidFill>
                <a:cs typeface="Cambria"/>
              </a:rPr>
              <a:t>STUDY ABROAD IN FRANCE</a:t>
            </a:r>
            <a:endParaRPr sz="5000" b="1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7087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6408" y="216407"/>
            <a:ext cx="8711184" cy="5724144"/>
          </a:xfrm>
          <a:custGeom>
            <a:avLst/>
            <a:gdLst/>
            <a:ahLst/>
            <a:cxnLst/>
            <a:rect l="l" t="t" r="r" b="b"/>
            <a:pathLst>
              <a:path w="8711184" h="5724144">
                <a:moveTo>
                  <a:pt x="0" y="5724144"/>
                </a:moveTo>
                <a:lnTo>
                  <a:pt x="8711184" y="5724144"/>
                </a:lnTo>
                <a:lnTo>
                  <a:pt x="8711184" y="0"/>
                </a:lnTo>
                <a:lnTo>
                  <a:pt x="0" y="0"/>
                </a:lnTo>
                <a:lnTo>
                  <a:pt x="0" y="5724144"/>
                </a:lnTo>
                <a:close/>
              </a:path>
            </a:pathLst>
          </a:custGeom>
          <a:solidFill>
            <a:srgbClr val="DD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D77663-7CDA-4C41-BE04-E79B5D453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16" y="228600"/>
            <a:ext cx="8711184" cy="571195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168396" y="216407"/>
            <a:ext cx="5759196" cy="5724144"/>
          </a:xfrm>
          <a:custGeom>
            <a:avLst/>
            <a:gdLst/>
            <a:ahLst/>
            <a:cxnLst/>
            <a:rect l="l" t="t" r="r" b="b"/>
            <a:pathLst>
              <a:path w="5759196" h="5724144">
                <a:moveTo>
                  <a:pt x="5759196" y="5724144"/>
                </a:moveTo>
                <a:lnTo>
                  <a:pt x="5759196" y="0"/>
                </a:lnTo>
                <a:lnTo>
                  <a:pt x="0" y="5724144"/>
                </a:lnTo>
                <a:lnTo>
                  <a:pt x="5759196" y="5724144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2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7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A9DB978F-F4FF-E54A-8CF0-F715D355A08E}"/>
              </a:ext>
            </a:extLst>
          </p:cNvPr>
          <p:cNvSpPr txBox="1"/>
          <p:nvPr/>
        </p:nvSpPr>
        <p:spPr>
          <a:xfrm>
            <a:off x="3583788" y="4800600"/>
            <a:ext cx="5268190" cy="1035620"/>
          </a:xfrm>
          <a:prstGeom prst="rect">
            <a:avLst/>
          </a:prstGeom>
        </p:spPr>
        <p:txBody>
          <a:bodyPr wrap="square" lIns="0" tIns="43148" rIns="0" bIns="0" rtlCol="0" anchor="b">
            <a:noAutofit/>
          </a:bodyPr>
          <a:lstStyle/>
          <a:p>
            <a:pPr marR="13848" algn="r">
              <a:lnSpc>
                <a:spcPts val="6795"/>
              </a:lnSpc>
            </a:pPr>
            <a:r>
              <a:rPr lang="fr-FR" sz="6600" b="1" dirty="0">
                <a:solidFill>
                  <a:srgbClr val="FFFFFF"/>
                </a:solidFill>
                <a:cs typeface="Cambria"/>
              </a:rPr>
              <a:t>COST</a:t>
            </a:r>
            <a:endParaRPr lang="fr-FR" sz="6600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54548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Culturel\3-4 UNIVERSITES\CAMPUS FRANCE\Communication\Logos\Logo CF USA-VF.png">
            <a:extLst>
              <a:ext uri="{FF2B5EF4-FFF2-40B4-BE49-F238E27FC236}">
                <a16:creationId xmlns:a16="http://schemas.microsoft.com/office/drawing/2014/main" id="{8041B7F3-54F2-49A0-AB2A-A0700E482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7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484ECE-36CD-47F9-899A-D4C1977E3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95" y="774311"/>
            <a:ext cx="7148008" cy="50770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E78CF2-2DF1-406E-ADE0-70A4887F45B0}"/>
              </a:ext>
            </a:extLst>
          </p:cNvPr>
          <p:cNvSpPr/>
          <p:nvPr/>
        </p:nvSpPr>
        <p:spPr>
          <a:xfrm rot="21292655">
            <a:off x="226836" y="457314"/>
            <a:ext cx="5497146" cy="646331"/>
          </a:xfrm>
          <a:prstGeom prst="rect">
            <a:avLst/>
          </a:prstGeom>
          <a:solidFill>
            <a:srgbClr val="3E9AC5"/>
          </a:solidFill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THE FRENCH GOVERNMENT</a:t>
            </a:r>
            <a:endParaRPr lang="fr-FR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465B2-17E2-4689-AB59-21F07BD6C23A}"/>
              </a:ext>
            </a:extLst>
          </p:cNvPr>
          <p:cNvSpPr/>
          <p:nvPr/>
        </p:nvSpPr>
        <p:spPr>
          <a:xfrm rot="21423621">
            <a:off x="563687" y="1052200"/>
            <a:ext cx="7157166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</a:rPr>
              <a:t>SUBSIDIZES ALL STUDENTS</a:t>
            </a:r>
            <a:endParaRPr lang="fr-FR" sz="4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323759-5B80-4694-82C0-2E62F038F132}"/>
              </a:ext>
            </a:extLst>
          </p:cNvPr>
          <p:cNvSpPr/>
          <p:nvPr/>
        </p:nvSpPr>
        <p:spPr>
          <a:xfrm rot="21329129">
            <a:off x="3918481" y="1697524"/>
            <a:ext cx="4145361" cy="461665"/>
          </a:xfrm>
          <a:prstGeom prst="rect">
            <a:avLst/>
          </a:prstGeom>
          <a:solidFill>
            <a:srgbClr val="E50046"/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ea typeface="Roboto Cn" pitchFamily="2" charset="0"/>
              </a:rPr>
              <a:t>(EVEN INTERNATIONAL ONES!)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7642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7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60832124-0BC3-C347-980C-57709CB9F9DA}"/>
              </a:ext>
            </a:extLst>
          </p:cNvPr>
          <p:cNvSpPr txBox="1"/>
          <p:nvPr/>
        </p:nvSpPr>
        <p:spPr>
          <a:xfrm>
            <a:off x="238150" y="268287"/>
            <a:ext cx="5629250" cy="1039109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>
              <a:lnSpc>
                <a:spcPts val="4150"/>
              </a:lnSpc>
            </a:pPr>
            <a:endParaRPr sz="5000" b="1" dirty="0">
              <a:solidFill>
                <a:srgbClr val="7030A0"/>
              </a:solidFill>
              <a:cs typeface="Cambria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19CFE86-BE37-F543-9E45-3EC2EC26E63C}"/>
              </a:ext>
            </a:extLst>
          </p:cNvPr>
          <p:cNvSpPr txBox="1"/>
          <p:nvPr/>
        </p:nvSpPr>
        <p:spPr>
          <a:xfrm>
            <a:off x="238150" y="323191"/>
            <a:ext cx="8372450" cy="966901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>
              <a:lnSpc>
                <a:spcPts val="4150"/>
              </a:lnSpc>
            </a:pPr>
            <a:r>
              <a:rPr lang="fr-FR" sz="5000" b="1" dirty="0">
                <a:solidFill>
                  <a:schemeClr val="tx2"/>
                </a:solidFill>
                <a:cs typeface="Cambria"/>
              </a:rPr>
              <a:t>DEGREES &amp; TUITION FEES </a:t>
            </a:r>
            <a:r>
              <a:rPr lang="fr-FR" sz="2400" b="1" dirty="0">
                <a:solidFill>
                  <a:schemeClr val="tx2"/>
                </a:solidFill>
                <a:cs typeface="Cambria"/>
              </a:rPr>
              <a:t>(per </a:t>
            </a:r>
            <a:r>
              <a:rPr lang="fr-FR" sz="2400" b="1" dirty="0" err="1">
                <a:solidFill>
                  <a:schemeClr val="tx2"/>
                </a:solidFill>
                <a:cs typeface="Cambria"/>
              </a:rPr>
              <a:t>year</a:t>
            </a:r>
            <a:r>
              <a:rPr lang="fr-FR" sz="2400" b="1" dirty="0">
                <a:solidFill>
                  <a:schemeClr val="tx2"/>
                </a:solidFill>
                <a:cs typeface="Cambria"/>
              </a:rPr>
              <a:t>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C4477DB-50C3-4930-8BE0-7331FE994DFA}"/>
              </a:ext>
            </a:extLst>
          </p:cNvPr>
          <p:cNvGraphicFramePr/>
          <p:nvPr/>
        </p:nvGraphicFramePr>
        <p:xfrm>
          <a:off x="533401" y="984571"/>
          <a:ext cx="8077199" cy="496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1F2A71DD-2602-43F5-A29B-80F79ABC8C60}"/>
              </a:ext>
            </a:extLst>
          </p:cNvPr>
          <p:cNvSpPr/>
          <p:nvPr/>
        </p:nvSpPr>
        <p:spPr>
          <a:xfrm rot="21292655">
            <a:off x="1511483" y="1075588"/>
            <a:ext cx="5018233" cy="492443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</a:rPr>
              <a:t>THE FRENCH GOVERNMENT PAYS…</a:t>
            </a:r>
            <a:endParaRPr lang="fr-FR" sz="2600" dirty="0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A9E1FD15-E3C9-4358-B293-2D971761EB1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4576" y="3491519"/>
            <a:ext cx="2833460" cy="463571"/>
          </a:xfrm>
          <a:prstGeom prst="curvedConnector3">
            <a:avLst>
              <a:gd name="adj1" fmla="val 107372"/>
            </a:avLst>
          </a:prstGeom>
          <a:ln w="508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AD701707-C037-4B9F-BBFB-097328BACF88}"/>
              </a:ext>
            </a:extLst>
          </p:cNvPr>
          <p:cNvCxnSpPr>
            <a:cxnSpLocks/>
          </p:cNvCxnSpPr>
          <p:nvPr/>
        </p:nvCxnSpPr>
        <p:spPr>
          <a:xfrm rot="5400000">
            <a:off x="2187406" y="2372101"/>
            <a:ext cx="2324465" cy="769142"/>
          </a:xfrm>
          <a:prstGeom prst="curvedConnector3">
            <a:avLst>
              <a:gd name="adj1" fmla="val 107418"/>
            </a:avLst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7174080-C130-471F-A001-A36E4291AA07}"/>
              </a:ext>
            </a:extLst>
          </p:cNvPr>
          <p:cNvSpPr/>
          <p:nvPr/>
        </p:nvSpPr>
        <p:spPr>
          <a:xfrm rot="21423621">
            <a:off x="1286670" y="1816836"/>
            <a:ext cx="166765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YOU PAY…</a:t>
            </a:r>
          </a:p>
        </p:txBody>
      </p:sp>
    </p:spTree>
    <p:extLst>
      <p:ext uri="{BB962C8B-B14F-4D97-AF65-F5344CB8AC3E}">
        <p14:creationId xmlns:p14="http://schemas.microsoft.com/office/powerpoint/2010/main" val="39011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5CE2FE-FC70-4B32-9331-A2B6D37D795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2600" y="726927"/>
          <a:ext cx="8178800" cy="54041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33805">
                  <a:extLst>
                    <a:ext uri="{9D8B030D-6E8A-4147-A177-3AD203B41FA5}">
                      <a16:colId xmlns:a16="http://schemas.microsoft.com/office/drawing/2014/main" val="3998912128"/>
                    </a:ext>
                  </a:extLst>
                </a:gridCol>
                <a:gridCol w="2294465">
                  <a:extLst>
                    <a:ext uri="{9D8B030D-6E8A-4147-A177-3AD203B41FA5}">
                      <a16:colId xmlns:a16="http://schemas.microsoft.com/office/drawing/2014/main" val="2594070775"/>
                    </a:ext>
                  </a:extLst>
                </a:gridCol>
                <a:gridCol w="2150530">
                  <a:extLst>
                    <a:ext uri="{9D8B030D-6E8A-4147-A177-3AD203B41FA5}">
                      <a16:colId xmlns:a16="http://schemas.microsoft.com/office/drawing/2014/main" val="1731207015"/>
                    </a:ext>
                  </a:extLst>
                </a:gridCol>
              </a:tblGrid>
              <a:tr h="598599">
                <a:tc>
                  <a:txBody>
                    <a:bodyPr/>
                    <a:lstStyle/>
                    <a:p>
                      <a:pPr fontAlgn="b"/>
                      <a:r>
                        <a:rPr lang="en-US" sz="2700">
                          <a:effectLst/>
                        </a:rPr>
                        <a:t>Cost of living per month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8415" marR="48415" marT="48415" marB="4841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700">
                          <a:effectLst/>
                        </a:rPr>
                        <a:t>Paris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8415" marR="48415" marT="48415" marB="4841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700">
                          <a:effectLst/>
                        </a:rPr>
                        <a:t>Rest of France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8415" marR="48415" marT="48415" marB="48415" anchor="b"/>
                </a:tc>
                <a:extLst>
                  <a:ext uri="{0D108BD9-81ED-4DB2-BD59-A6C34878D82A}">
                    <a16:rowId xmlns:a16="http://schemas.microsoft.com/office/drawing/2014/main" val="528396445"/>
                  </a:ext>
                </a:extLst>
              </a:tr>
              <a:tr h="1003251"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Housing (all charges included)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$800</a:t>
                      </a:r>
                      <a:endParaRPr lang="en-US" sz="27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 dirty="0">
                          <a:effectLst/>
                        </a:rPr>
                        <a:t>$500</a:t>
                      </a:r>
                      <a:endParaRPr lang="en-US" sz="2700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extLst>
                  <a:ext uri="{0D108BD9-81ED-4DB2-BD59-A6C34878D82A}">
                    <a16:rowId xmlns:a16="http://schemas.microsoft.com/office/drawing/2014/main" val="4054980675"/>
                  </a:ext>
                </a:extLst>
              </a:tr>
              <a:tr h="598599"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Food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$350</a:t>
                      </a:r>
                      <a:endParaRPr lang="en-US" sz="27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$300</a:t>
                      </a:r>
                      <a:endParaRPr lang="en-US" sz="27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extLst>
                  <a:ext uri="{0D108BD9-81ED-4DB2-BD59-A6C34878D82A}">
                    <a16:rowId xmlns:a16="http://schemas.microsoft.com/office/drawing/2014/main" val="3501061228"/>
                  </a:ext>
                </a:extLst>
              </a:tr>
              <a:tr h="1003251"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Cultural and social activities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$150</a:t>
                      </a:r>
                      <a:endParaRPr lang="en-US" sz="27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$100</a:t>
                      </a:r>
                      <a:endParaRPr lang="en-US" sz="27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extLst>
                  <a:ext uri="{0D108BD9-81ED-4DB2-BD59-A6C34878D82A}">
                    <a16:rowId xmlns:a16="http://schemas.microsoft.com/office/drawing/2014/main" val="4241871212"/>
                  </a:ext>
                </a:extLst>
              </a:tr>
              <a:tr h="598599"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Transportation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$50</a:t>
                      </a:r>
                      <a:endParaRPr lang="en-US" sz="27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>
                          <a:effectLst/>
                        </a:rPr>
                        <a:t>$40</a:t>
                      </a:r>
                      <a:endParaRPr lang="en-US" sz="270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extLst>
                  <a:ext uri="{0D108BD9-81ED-4DB2-BD59-A6C34878D82A}">
                    <a16:rowId xmlns:a16="http://schemas.microsoft.com/office/drawing/2014/main" val="3208952199"/>
                  </a:ext>
                </a:extLst>
              </a:tr>
              <a:tr h="598599">
                <a:tc>
                  <a:txBody>
                    <a:bodyPr/>
                    <a:lstStyle/>
                    <a:p>
                      <a:pPr fontAlgn="t"/>
                      <a:r>
                        <a:rPr lang="en-US" sz="2700" b="1">
                          <a:effectLst/>
                        </a:rPr>
                        <a:t>TOTAL per month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 b="1">
                          <a:effectLst/>
                        </a:rPr>
                        <a:t>$1,350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 b="1">
                          <a:effectLst/>
                        </a:rPr>
                        <a:t>$940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extLst>
                  <a:ext uri="{0D108BD9-81ED-4DB2-BD59-A6C34878D82A}">
                    <a16:rowId xmlns:a16="http://schemas.microsoft.com/office/drawing/2014/main" val="4233398569"/>
                  </a:ext>
                </a:extLst>
              </a:tr>
              <a:tr h="1003251">
                <a:tc>
                  <a:txBody>
                    <a:bodyPr/>
                    <a:lstStyle/>
                    <a:p>
                      <a:pPr fontAlgn="t"/>
                      <a:r>
                        <a:rPr lang="en-US" sz="2700" b="1">
                          <a:effectLst/>
                        </a:rPr>
                        <a:t>TOTAL per academic year (10 months)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  <a:latin typeface="inherit"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 b="1">
                          <a:effectLst/>
                        </a:rPr>
                        <a:t>$13,500</a:t>
                      </a:r>
                      <a:endParaRPr lang="en-US" sz="2700" b="1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700" b="1" dirty="0">
                          <a:effectLst/>
                        </a:rPr>
                        <a:t>$9,400 </a:t>
                      </a:r>
                      <a:endParaRPr lang="en-US" sz="2700" b="1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48415" marR="48415" marT="48415" marB="48415"/>
                </a:tc>
                <a:extLst>
                  <a:ext uri="{0D108BD9-81ED-4DB2-BD59-A6C34878D82A}">
                    <a16:rowId xmlns:a16="http://schemas.microsoft.com/office/drawing/2014/main" val="441835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983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6408" y="216407"/>
            <a:ext cx="8711184" cy="5724144"/>
          </a:xfrm>
          <a:custGeom>
            <a:avLst/>
            <a:gdLst/>
            <a:ahLst/>
            <a:cxnLst/>
            <a:rect l="l" t="t" r="r" b="b"/>
            <a:pathLst>
              <a:path w="8711184" h="5724144">
                <a:moveTo>
                  <a:pt x="0" y="5724144"/>
                </a:moveTo>
                <a:lnTo>
                  <a:pt x="8711184" y="5724144"/>
                </a:lnTo>
                <a:lnTo>
                  <a:pt x="8711184" y="0"/>
                </a:lnTo>
                <a:lnTo>
                  <a:pt x="0" y="0"/>
                </a:lnTo>
                <a:lnTo>
                  <a:pt x="0" y="5724144"/>
                </a:lnTo>
                <a:close/>
              </a:path>
            </a:pathLst>
          </a:custGeom>
          <a:solidFill>
            <a:srgbClr val="DD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411" y="216407"/>
            <a:ext cx="8711183" cy="572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1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40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C9C424CC-7CDA-FA4F-B980-89D1B2CB6316}"/>
              </a:ext>
            </a:extLst>
          </p:cNvPr>
          <p:cNvSpPr/>
          <p:nvPr/>
        </p:nvSpPr>
        <p:spPr>
          <a:xfrm>
            <a:off x="3168397" y="216407"/>
            <a:ext cx="5759196" cy="5724144"/>
          </a:xfrm>
          <a:custGeom>
            <a:avLst/>
            <a:gdLst/>
            <a:ahLst/>
            <a:cxnLst/>
            <a:rect l="l" t="t" r="r" b="b"/>
            <a:pathLst>
              <a:path w="5759196" h="5724144">
                <a:moveTo>
                  <a:pt x="5759196" y="5724144"/>
                </a:moveTo>
                <a:lnTo>
                  <a:pt x="5759196" y="0"/>
                </a:lnTo>
                <a:lnTo>
                  <a:pt x="0" y="5724144"/>
                </a:lnTo>
                <a:lnTo>
                  <a:pt x="5759196" y="5724144"/>
                </a:lnTo>
                <a:close/>
              </a:path>
            </a:pathLst>
          </a:custGeom>
          <a:solidFill>
            <a:srgbClr val="DF004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C385803-9FF0-B145-B087-3DE9DE369A7F}"/>
              </a:ext>
            </a:extLst>
          </p:cNvPr>
          <p:cNvSpPr txBox="1"/>
          <p:nvPr/>
        </p:nvSpPr>
        <p:spPr>
          <a:xfrm>
            <a:off x="3657602" y="4800601"/>
            <a:ext cx="5268191" cy="1035620"/>
          </a:xfrm>
          <a:prstGeom prst="rect">
            <a:avLst/>
          </a:prstGeom>
        </p:spPr>
        <p:txBody>
          <a:bodyPr wrap="square" lIns="0" tIns="43148" rIns="0" bIns="0" rtlCol="0" anchor="b">
            <a:noAutofit/>
          </a:bodyPr>
          <a:lstStyle/>
          <a:p>
            <a:pPr marR="13848" algn="r">
              <a:lnSpc>
                <a:spcPts val="6794"/>
              </a:lnSpc>
            </a:pPr>
            <a:r>
              <a:rPr lang="fr-FR" sz="5800" b="1" dirty="0">
                <a:solidFill>
                  <a:srgbClr val="FFFFFF"/>
                </a:solidFill>
                <a:cs typeface="Cambria"/>
              </a:rPr>
              <a:t>OPPORTUNITIES</a:t>
            </a:r>
            <a:endParaRPr sz="5800" dirty="0"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40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8151" y="1371601"/>
            <a:ext cx="571930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38" indent="-514338">
              <a:buAutoNum type="arabicParenR"/>
            </a:pPr>
            <a:r>
              <a:rPr lang="en-US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Through a study abroad program </a:t>
            </a:r>
          </a:p>
          <a:p>
            <a:pPr marL="971526" lvl="1" indent="-514338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You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obtain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the American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degree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26" lvl="1" indent="-514338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For a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summer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a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semester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or a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year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-long program</a:t>
            </a:r>
          </a:p>
          <a:p>
            <a:pPr marL="971526" lvl="1" indent="-514338">
              <a:buFont typeface="Wingdings" panose="05000000000000000000" pitchFamily="2" charset="2"/>
              <a:buChar char="Ø"/>
            </a:pPr>
            <a:endParaRPr lang="en-US" altLang="en-US" sz="2000" b="1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38" indent="-514338">
              <a:buAutoNum type="arabicParenR"/>
            </a:pP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Directly</a:t>
            </a: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enrolling</a:t>
            </a: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in a French institution</a:t>
            </a:r>
          </a:p>
          <a:p>
            <a:pPr marL="914377" lvl="1" indent="-457189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You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obtain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the French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degree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377" lvl="1" indent="-457189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For a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summer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program, a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Bachelor’s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Master’s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or PhD</a:t>
            </a:r>
          </a:p>
          <a:p>
            <a:pPr lvl="1"/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559B4A68-0431-E442-946C-C64A6991C225}"/>
              </a:ext>
            </a:extLst>
          </p:cNvPr>
          <p:cNvSpPr txBox="1"/>
          <p:nvPr/>
        </p:nvSpPr>
        <p:spPr>
          <a:xfrm>
            <a:off x="238151" y="216410"/>
            <a:ext cx="4650764" cy="722313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>
              <a:lnSpc>
                <a:spcPts val="4151"/>
              </a:lnSpc>
            </a:pPr>
            <a:r>
              <a:rPr lang="fr-FR" sz="5000" b="1" dirty="0">
                <a:solidFill>
                  <a:srgbClr val="CD2C50"/>
                </a:solidFill>
                <a:cs typeface="Cambria"/>
              </a:rPr>
              <a:t>HOW TO DO IT</a:t>
            </a:r>
            <a:endParaRPr sz="5000" b="1" dirty="0">
              <a:solidFill>
                <a:srgbClr val="CD2C50"/>
              </a:solidFill>
              <a:cs typeface="Cambria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654FADEA-EB5B-45CD-A85F-65A29B830159}"/>
              </a:ext>
            </a:extLst>
          </p:cNvPr>
          <p:cNvSpPr/>
          <p:nvPr/>
        </p:nvSpPr>
        <p:spPr>
          <a:xfrm>
            <a:off x="6183744" y="216407"/>
            <a:ext cx="2743847" cy="5733288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DF004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2EF911-A8BF-4E98-8320-117E768D5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578" y="975669"/>
            <a:ext cx="3922178" cy="392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10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8072" y="216407"/>
            <a:ext cx="3779520" cy="5733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73154" algn="r">
              <a:lnSpc>
                <a:spcPct val="97696"/>
              </a:lnSpc>
              <a:spcBef>
                <a:spcPts val="28470"/>
              </a:spcBef>
            </a:pPr>
            <a:r>
              <a:rPr sz="5400" b="1" dirty="0">
                <a:solidFill>
                  <a:srgbClr val="FFFFFF"/>
                </a:solidFill>
                <a:cs typeface="Cambria"/>
              </a:rPr>
              <a:t>9</a:t>
            </a:r>
            <a:r>
              <a:rPr sz="5400" b="1" spc="-7" dirty="0">
                <a:solidFill>
                  <a:srgbClr val="FFFFFF"/>
                </a:solidFill>
                <a:cs typeface="Cambria"/>
              </a:rPr>
              <a:t> </a:t>
            </a:r>
            <a:r>
              <a:rPr sz="5400" b="1" dirty="0">
                <a:solidFill>
                  <a:srgbClr val="FFFFFF"/>
                </a:solidFill>
                <a:cs typeface="Cambria"/>
              </a:rPr>
              <a:t>000</a:t>
            </a:r>
            <a:r>
              <a:rPr sz="5400" b="1" spc="155" dirty="0">
                <a:solidFill>
                  <a:srgbClr val="FFFFFF"/>
                </a:solidFill>
                <a:cs typeface="Cambria"/>
              </a:rPr>
              <a:t> </a:t>
            </a:r>
            <a:r>
              <a:rPr sz="5400" b="1" dirty="0">
                <a:solidFill>
                  <a:srgbClr val="FFFFFF"/>
                </a:solidFill>
                <a:cs typeface="Cambria"/>
              </a:rPr>
              <a:t>000</a:t>
            </a:r>
            <a:endParaRPr sz="5400" dirty="0">
              <a:cs typeface="Cambria"/>
            </a:endParaRPr>
          </a:p>
          <a:p>
            <a:pPr marL="1289265" marR="70765" indent="434328" algn="r">
              <a:lnSpc>
                <a:spcPct val="100041"/>
              </a:lnSpc>
              <a:spcBef>
                <a:spcPts val="145"/>
              </a:spcBef>
            </a:pPr>
            <a:r>
              <a:rPr sz="2400" b="1" dirty="0">
                <a:solidFill>
                  <a:srgbClr val="FFFFFF"/>
                </a:solidFill>
                <a:cs typeface="Cambria"/>
              </a:rPr>
              <a:t>STUDE</a:t>
            </a:r>
            <a:r>
              <a:rPr sz="2400" b="1" spc="-9" dirty="0">
                <a:solidFill>
                  <a:srgbClr val="FFFFFF"/>
                </a:solidFill>
                <a:cs typeface="Cambria"/>
              </a:rPr>
              <a:t>N</a:t>
            </a:r>
            <a:r>
              <a:rPr sz="2400" b="1" dirty="0">
                <a:solidFill>
                  <a:srgbClr val="FFFFFF"/>
                </a:solidFill>
                <a:cs typeface="Cambria"/>
              </a:rPr>
              <a:t>TS</a:t>
            </a:r>
            <a:r>
              <a:rPr sz="2400" b="1" spc="84" dirty="0">
                <a:solidFill>
                  <a:srgbClr val="FFFFFF"/>
                </a:solidFill>
                <a:cs typeface="Cambria"/>
              </a:rPr>
              <a:t> </a:t>
            </a:r>
            <a:r>
              <a:rPr sz="2400" b="1" spc="-4" dirty="0">
                <a:solidFill>
                  <a:srgbClr val="FFFFFF"/>
                </a:solidFill>
                <a:cs typeface="Cambria"/>
              </a:rPr>
              <a:t>IN </a:t>
            </a:r>
            <a:r>
              <a:rPr sz="2400" b="1" dirty="0">
                <a:solidFill>
                  <a:srgbClr val="FFFFFF"/>
                </a:solidFill>
                <a:cs typeface="Cambria"/>
              </a:rPr>
              <a:t>I</a:t>
            </a:r>
            <a:r>
              <a:rPr sz="2400" b="1" spc="-9" dirty="0">
                <a:solidFill>
                  <a:srgbClr val="FFFFFF"/>
                </a:solidFill>
                <a:cs typeface="Cambria"/>
              </a:rPr>
              <a:t>N</a:t>
            </a:r>
            <a:r>
              <a:rPr sz="2400" b="1" dirty="0">
                <a:solidFill>
                  <a:srgbClr val="FFFFFF"/>
                </a:solidFill>
                <a:cs typeface="Cambria"/>
              </a:rPr>
              <a:t>TER</a:t>
            </a:r>
            <a:r>
              <a:rPr sz="2400" b="1" spc="-9" dirty="0">
                <a:solidFill>
                  <a:srgbClr val="FFFFFF"/>
                </a:solidFill>
                <a:cs typeface="Cambria"/>
              </a:rPr>
              <a:t>N</a:t>
            </a:r>
            <a:r>
              <a:rPr sz="2400" b="1" dirty="0">
                <a:solidFill>
                  <a:srgbClr val="FFFFFF"/>
                </a:solidFill>
                <a:cs typeface="Cambria"/>
              </a:rPr>
              <a:t>AT</a:t>
            </a:r>
            <a:r>
              <a:rPr sz="2400" b="1" spc="-9" dirty="0">
                <a:solidFill>
                  <a:srgbClr val="FFFFFF"/>
                </a:solidFill>
                <a:cs typeface="Cambria"/>
              </a:rPr>
              <a:t>I</a:t>
            </a:r>
            <a:r>
              <a:rPr sz="2400" b="1" dirty="0">
                <a:solidFill>
                  <a:srgbClr val="FFFFFF"/>
                </a:solidFill>
                <a:cs typeface="Cambria"/>
              </a:rPr>
              <a:t>ON</a:t>
            </a:r>
            <a:r>
              <a:rPr sz="2400" b="1" spc="-9" dirty="0">
                <a:solidFill>
                  <a:srgbClr val="FFFFFF"/>
                </a:solidFill>
                <a:cs typeface="Cambria"/>
              </a:rPr>
              <a:t>A</a:t>
            </a:r>
            <a:r>
              <a:rPr sz="2400" b="1" dirty="0">
                <a:solidFill>
                  <a:srgbClr val="FFFFFF"/>
                </a:solidFill>
                <a:cs typeface="Cambria"/>
              </a:rPr>
              <a:t>L MO</a:t>
            </a:r>
            <a:r>
              <a:rPr sz="2400" b="1" spc="-9" dirty="0">
                <a:solidFill>
                  <a:srgbClr val="FFFFFF"/>
                </a:solidFill>
                <a:cs typeface="Cambria"/>
              </a:rPr>
              <a:t>B</a:t>
            </a:r>
            <a:r>
              <a:rPr sz="2400" b="1" dirty="0">
                <a:solidFill>
                  <a:srgbClr val="FFFFFF"/>
                </a:solidFill>
                <a:cs typeface="Cambria"/>
              </a:rPr>
              <a:t>I</a:t>
            </a:r>
            <a:r>
              <a:rPr sz="2400" b="1" spc="-9" dirty="0">
                <a:solidFill>
                  <a:srgbClr val="FFFFFF"/>
                </a:solidFill>
                <a:cs typeface="Cambria"/>
              </a:rPr>
              <a:t>L</a:t>
            </a:r>
            <a:r>
              <a:rPr sz="2400" b="1" dirty="0">
                <a:solidFill>
                  <a:srgbClr val="FFFFFF"/>
                </a:solidFill>
                <a:cs typeface="Cambria"/>
              </a:rPr>
              <a:t>ITY</a:t>
            </a:r>
            <a:r>
              <a:rPr sz="2400" b="1" spc="89" dirty="0">
                <a:solidFill>
                  <a:srgbClr val="FFFFFF"/>
                </a:solidFill>
                <a:cs typeface="Cambria"/>
              </a:rPr>
              <a:t> </a:t>
            </a:r>
            <a:r>
              <a:rPr sz="1400" b="1" dirty="0">
                <a:solidFill>
                  <a:srgbClr val="FFFFFF"/>
                </a:solidFill>
                <a:cs typeface="Cambria"/>
              </a:rPr>
              <a:t>IN</a:t>
            </a:r>
            <a:r>
              <a:rPr sz="1400" b="1" spc="44" dirty="0">
                <a:solidFill>
                  <a:srgbClr val="FFFFFF"/>
                </a:solidFill>
                <a:cs typeface="Cambria"/>
              </a:rPr>
              <a:t> </a:t>
            </a:r>
            <a:r>
              <a:rPr sz="1400" b="1" spc="4" dirty="0">
                <a:solidFill>
                  <a:srgbClr val="FFFFFF"/>
                </a:solidFill>
                <a:cs typeface="Cambria"/>
              </a:rPr>
              <a:t>202</a:t>
            </a:r>
            <a:r>
              <a:rPr sz="1400" b="1" dirty="0">
                <a:solidFill>
                  <a:srgbClr val="FFFFFF"/>
                </a:solidFill>
                <a:cs typeface="Cambria"/>
              </a:rPr>
              <a:t>5</a:t>
            </a:r>
            <a:endParaRPr sz="1400" dirty="0">
              <a:cs typeface="Cambria"/>
            </a:endParaRPr>
          </a:p>
        </p:txBody>
      </p:sp>
      <p:sp>
        <p:nvSpPr>
          <p:cNvPr id="80" name="object 6"/>
          <p:cNvSpPr txBox="1"/>
          <p:nvPr/>
        </p:nvSpPr>
        <p:spPr>
          <a:xfrm>
            <a:off x="238151" y="216410"/>
            <a:ext cx="4650764" cy="722313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>
              <a:lnSpc>
                <a:spcPts val="4151"/>
              </a:lnSpc>
            </a:pPr>
            <a:r>
              <a:rPr lang="fr-FR" sz="5000" b="1" dirty="0">
                <a:solidFill>
                  <a:srgbClr val="CD2C50"/>
                </a:solidFill>
                <a:cs typeface="Cambria"/>
              </a:rPr>
              <a:t>HOW TO DO IT</a:t>
            </a:r>
            <a:endParaRPr sz="5000" b="1" dirty="0">
              <a:solidFill>
                <a:srgbClr val="CD2C50"/>
              </a:solidFill>
              <a:cs typeface="Cambria"/>
            </a:endParaRPr>
          </a:p>
        </p:txBody>
      </p:sp>
      <p:pic>
        <p:nvPicPr>
          <p:cNvPr id="83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40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8151" y="1371600"/>
            <a:ext cx="57377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38" indent="-514338">
              <a:buFont typeface="+mj-lt"/>
              <a:buAutoNum type="arabicParenR" startAt="3"/>
            </a:pP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TAPIF - </a:t>
            </a: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Teaching</a:t>
            </a: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Assistant Program in France</a:t>
            </a:r>
          </a:p>
          <a:p>
            <a:pPr marL="971526" lvl="1" indent="-514338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You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teach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English in France (and are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paid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</a:p>
          <a:p>
            <a:pPr marL="971526" lvl="1" indent="-514338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Applications: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October-November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fr-FR" altLang="en-US" sz="2800" b="1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38" indent="-514338">
              <a:buFont typeface="+mj-lt"/>
              <a:buAutoNum type="arabicParenR" startAt="4"/>
            </a:pP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Doing</a:t>
            </a: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an </a:t>
            </a: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internship</a:t>
            </a:r>
            <a:endParaRPr lang="fr-FR" altLang="en-US" sz="2800" b="1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26" lvl="1" indent="-514338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Full time</a:t>
            </a:r>
          </a:p>
          <a:p>
            <a:pPr marL="971526" lvl="1" indent="-514338">
              <a:buFont typeface="Wingdings" panose="05000000000000000000" pitchFamily="2" charset="2"/>
              <a:buChar char="Ø"/>
            </a:pP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Between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15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days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and 6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months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(if longer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than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2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months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you’ll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be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paid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lvl="1"/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DD18E91A-AF30-994F-9098-28044C36628E}"/>
              </a:ext>
            </a:extLst>
          </p:cNvPr>
          <p:cNvSpPr/>
          <p:nvPr/>
        </p:nvSpPr>
        <p:spPr>
          <a:xfrm>
            <a:off x="6183744" y="216407"/>
            <a:ext cx="2743847" cy="5733288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DF004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CBEC7F-3371-4BDA-A353-2B995427E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578" y="975669"/>
            <a:ext cx="3922178" cy="392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80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69"/>
          <p:cNvSpPr/>
          <p:nvPr/>
        </p:nvSpPr>
        <p:spPr>
          <a:xfrm>
            <a:off x="204216" y="1219203"/>
            <a:ext cx="8711184" cy="4721351"/>
          </a:xfrm>
          <a:custGeom>
            <a:avLst/>
            <a:gdLst/>
            <a:ahLst/>
            <a:cxnLst/>
            <a:rect l="l" t="t" r="r" b="b"/>
            <a:pathLst>
              <a:path w="8711184" h="5724144">
                <a:moveTo>
                  <a:pt x="0" y="5724144"/>
                </a:moveTo>
                <a:lnTo>
                  <a:pt x="8711184" y="5724144"/>
                </a:lnTo>
                <a:lnTo>
                  <a:pt x="8711184" y="0"/>
                </a:lnTo>
                <a:lnTo>
                  <a:pt x="0" y="0"/>
                </a:lnTo>
                <a:lnTo>
                  <a:pt x="0" y="5724144"/>
                </a:lnTo>
                <a:close/>
              </a:path>
            </a:pathLst>
          </a:custGeom>
          <a:solidFill>
            <a:srgbClr val="DF0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6"/>
          <p:cNvSpPr txBox="1"/>
          <p:nvPr/>
        </p:nvSpPr>
        <p:spPr>
          <a:xfrm>
            <a:off x="238150" y="629445"/>
            <a:ext cx="8372451" cy="589756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>
              <a:lnSpc>
                <a:spcPts val="4151"/>
              </a:lnSpc>
            </a:pPr>
            <a:r>
              <a:rPr lang="fr-FR" sz="5000" b="1" dirty="0">
                <a:solidFill>
                  <a:srgbClr val="CC2C50"/>
                </a:solidFill>
                <a:cs typeface="Cambria"/>
              </a:rPr>
              <a:t>TOOLS</a:t>
            </a:r>
            <a:endParaRPr sz="5000" b="1" dirty="0">
              <a:solidFill>
                <a:srgbClr val="CC2C50"/>
              </a:solidFill>
              <a:cs typeface="Cambria"/>
            </a:endParaRPr>
          </a:p>
        </p:txBody>
      </p:sp>
      <p:pic>
        <p:nvPicPr>
          <p:cNvPr id="83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40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263550" y="1219200"/>
            <a:ext cx="8499451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Wingdings" pitchFamily="2" charset="2"/>
              <a:buChar char="ü"/>
            </a:pPr>
            <a:r>
              <a:rPr lang="en-US" altLang="en-US" sz="3200" b="1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Short and </a:t>
            </a:r>
            <a:r>
              <a:rPr lang="en-US" altLang="en-US" sz="3200" b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summer programs</a:t>
            </a:r>
            <a:endParaRPr lang="en-US" altLang="en-US" sz="3200" b="1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http://ecolesdete.campusfrance.org/</a:t>
            </a:r>
            <a:endParaRPr lang="en-US" altLang="en-US" sz="3200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en-US" sz="1500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189" indent="-457189">
              <a:buFont typeface="Wingdings" pitchFamily="2" charset="2"/>
              <a:buChar char="ü"/>
            </a:pPr>
            <a:r>
              <a:rPr lang="en-US" altLang="en-US" sz="3200" b="1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Programs taught in English</a:t>
            </a:r>
          </a:p>
          <a:p>
            <a:r>
              <a:rPr lang="en-US" altLang="en-US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http://taughtie.campusfrance.org/</a:t>
            </a:r>
            <a:endParaRPr lang="en-US" altLang="en-US" sz="3200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en-US" sz="1500" b="1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189" indent="-457189">
              <a:buFont typeface="Wingdings" pitchFamily="2" charset="2"/>
              <a:buChar char="ü"/>
            </a:pPr>
            <a:r>
              <a:rPr lang="en-US" altLang="en-US" sz="3200" b="1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Bachelor and Master’s degrees</a:t>
            </a:r>
          </a:p>
          <a:p>
            <a:r>
              <a:rPr lang="en-US" altLang="en-US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http://cataloguelm.campusfrance.org/</a:t>
            </a:r>
            <a:r>
              <a:rPr lang="en-US" altLang="en-US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endParaRPr lang="en-US" altLang="en-US" sz="1500" b="1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189" indent="-457189">
              <a:buFont typeface="Wingdings" pitchFamily="2" charset="2"/>
              <a:buChar char="ü"/>
            </a:pPr>
            <a:r>
              <a:rPr lang="en-US" altLang="en-US" sz="3200" b="1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Research internships, PhD and </a:t>
            </a:r>
            <a:r>
              <a:rPr lang="en-US" altLang="en-US" sz="3200" b="1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PostDoc</a:t>
            </a:r>
            <a:endParaRPr lang="en-US" altLang="en-US" sz="3200" b="1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https://doctorat.campusfrance.org/phd/offers</a:t>
            </a:r>
            <a:r>
              <a:rPr lang="en-US" altLang="en-US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2643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6408" y="216407"/>
            <a:ext cx="8711184" cy="5724144"/>
          </a:xfrm>
          <a:custGeom>
            <a:avLst/>
            <a:gdLst/>
            <a:ahLst/>
            <a:cxnLst/>
            <a:rect l="l" t="t" r="r" b="b"/>
            <a:pathLst>
              <a:path w="8711184" h="5724144">
                <a:moveTo>
                  <a:pt x="0" y="5724144"/>
                </a:moveTo>
                <a:lnTo>
                  <a:pt x="8711184" y="5724144"/>
                </a:lnTo>
                <a:lnTo>
                  <a:pt x="8711184" y="0"/>
                </a:lnTo>
                <a:lnTo>
                  <a:pt x="0" y="0"/>
                </a:lnTo>
                <a:lnTo>
                  <a:pt x="0" y="5724144"/>
                </a:lnTo>
                <a:close/>
              </a:path>
            </a:pathLst>
          </a:custGeom>
          <a:solidFill>
            <a:srgbClr val="DD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409" y="216407"/>
            <a:ext cx="8711183" cy="572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68396" y="216407"/>
            <a:ext cx="5759196" cy="5724144"/>
          </a:xfrm>
          <a:custGeom>
            <a:avLst/>
            <a:gdLst/>
            <a:ahLst/>
            <a:cxnLst/>
            <a:rect l="l" t="t" r="r" b="b"/>
            <a:pathLst>
              <a:path w="5759196" h="5724144">
                <a:moveTo>
                  <a:pt x="5759196" y="5724144"/>
                </a:moveTo>
                <a:lnTo>
                  <a:pt x="5759196" y="0"/>
                </a:lnTo>
                <a:lnTo>
                  <a:pt x="0" y="5724144"/>
                </a:lnTo>
                <a:lnTo>
                  <a:pt x="5759196" y="57241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2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 txBox="1"/>
          <p:nvPr/>
        </p:nvSpPr>
        <p:spPr>
          <a:xfrm>
            <a:off x="3583788" y="4800600"/>
            <a:ext cx="5268190" cy="1035620"/>
          </a:xfrm>
          <a:prstGeom prst="rect">
            <a:avLst/>
          </a:prstGeom>
        </p:spPr>
        <p:txBody>
          <a:bodyPr wrap="square" lIns="0" tIns="43148" rIns="0" bIns="0" rtlCol="0" anchor="b">
            <a:noAutofit/>
          </a:bodyPr>
          <a:lstStyle/>
          <a:p>
            <a:pPr marR="13848" algn="r">
              <a:lnSpc>
                <a:spcPts val="6795"/>
              </a:lnSpc>
            </a:pPr>
            <a:r>
              <a:rPr lang="fr-FR" sz="6600" b="1" dirty="0">
                <a:solidFill>
                  <a:srgbClr val="FFFFFF"/>
                </a:solidFill>
                <a:cs typeface="Cambria"/>
              </a:rPr>
              <a:t>FUNDING</a:t>
            </a:r>
            <a:endParaRPr sz="6600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7245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6">
            <a:extLst>
              <a:ext uri="{FF2B5EF4-FFF2-40B4-BE49-F238E27FC236}">
                <a16:creationId xmlns:a16="http://schemas.microsoft.com/office/drawing/2014/main" id="{25C272A0-2E89-4BD8-A000-8EF67BB1F71B}"/>
              </a:ext>
            </a:extLst>
          </p:cNvPr>
          <p:cNvSpPr/>
          <p:nvPr/>
        </p:nvSpPr>
        <p:spPr>
          <a:xfrm>
            <a:off x="238150" y="216407"/>
            <a:ext cx="8677250" cy="5733288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009A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73451B-5035-473E-BE24-7E65ECE51EB9}"/>
              </a:ext>
            </a:extLst>
          </p:cNvPr>
          <p:cNvSpPr/>
          <p:nvPr/>
        </p:nvSpPr>
        <p:spPr>
          <a:xfrm>
            <a:off x="1447800" y="1413926"/>
            <a:ext cx="3962400" cy="1100674"/>
          </a:xfrm>
          <a:prstGeom prst="rect">
            <a:avLst/>
          </a:prstGeom>
          <a:solidFill>
            <a:srgbClr val="274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b="1" dirty="0">
                <a:solidFill>
                  <a:schemeClr val="bg1"/>
                </a:solidFill>
                <a:cs typeface="Calibri" panose="020F0502020204030204" pitchFamily="34" charset="0"/>
              </a:rPr>
              <a:t>FRANCE</a:t>
            </a:r>
            <a:endParaRPr lang="en-US" sz="80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3F0C6-7AB2-4A53-A39C-FD2D194C0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8623">
            <a:off x="4517358" y="-35530"/>
            <a:ext cx="2616113" cy="2616113"/>
          </a:xfrm>
          <a:prstGeom prst="rect">
            <a:avLst/>
          </a:prstGeom>
        </p:spPr>
      </p:pic>
      <p:pic>
        <p:nvPicPr>
          <p:cNvPr id="11" name="Picture 2" descr="G:\Culturel\3-4 UNIVERSITES\CAMPUS FRANCE\Communication\Logos\Logo CF USA-VF.png">
            <a:extLst>
              <a:ext uri="{FF2B5EF4-FFF2-40B4-BE49-F238E27FC236}">
                <a16:creationId xmlns:a16="http://schemas.microsoft.com/office/drawing/2014/main" id="{D03558D4-C9B0-47EE-9E81-CC8B8F585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06B576-2C78-4AC6-89A1-503676559CD3}"/>
              </a:ext>
            </a:extLst>
          </p:cNvPr>
          <p:cNvSpPr/>
          <p:nvPr/>
        </p:nvSpPr>
        <p:spPr>
          <a:xfrm rot="21165758">
            <a:off x="1050630" y="697370"/>
            <a:ext cx="3526685" cy="718333"/>
          </a:xfrm>
          <a:prstGeom prst="rect">
            <a:avLst/>
          </a:prstGeom>
          <a:solidFill>
            <a:srgbClr val="FF9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>
                <a:solidFill>
                  <a:schemeClr val="bg1"/>
                </a:solidFill>
                <a:cs typeface="Calibri" panose="020F0502020204030204" pitchFamily="34" charset="0"/>
              </a:rPr>
              <a:t>IF WE SAY…</a:t>
            </a:r>
            <a:endParaRPr lang="en-US" sz="54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99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9">
            <a:extLst>
              <a:ext uri="{FF2B5EF4-FFF2-40B4-BE49-F238E27FC236}">
                <a16:creationId xmlns:a16="http://schemas.microsoft.com/office/drawing/2014/main" id="{F8AF447D-7972-CF45-B11D-98AFD1EFF1A4}"/>
              </a:ext>
            </a:extLst>
          </p:cNvPr>
          <p:cNvSpPr/>
          <p:nvPr/>
        </p:nvSpPr>
        <p:spPr>
          <a:xfrm>
            <a:off x="5715000" y="216407"/>
            <a:ext cx="3212592" cy="5733288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8150" y="216409"/>
            <a:ext cx="4733782" cy="693611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 marR="53309">
              <a:lnSpc>
                <a:spcPts val="4150"/>
              </a:lnSpc>
            </a:pPr>
            <a:r>
              <a:rPr lang="es-ES" sz="4000" b="1" dirty="0">
                <a:solidFill>
                  <a:srgbClr val="FF6600"/>
                </a:solidFill>
                <a:cs typeface="Cambria"/>
              </a:rPr>
              <a:t>FOR STUDENTS</a:t>
            </a:r>
            <a:endParaRPr sz="4000" dirty="0"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48072" y="216407"/>
            <a:ext cx="3779520" cy="5733288"/>
          </a:xfrm>
          <a:prstGeom prst="rect">
            <a:avLst/>
          </a:prstGeom>
        </p:spPr>
        <p:txBody>
          <a:bodyPr wrap="square" lIns="0" tIns="1708" rIns="0" bIns="0" rtlCol="0">
            <a:noAutofit/>
          </a:bodyPr>
          <a:lstStyle/>
          <a:p>
            <a:pPr>
              <a:lnSpc>
                <a:spcPts val="700"/>
              </a:lnSpc>
            </a:pPr>
            <a:endParaRPr sz="700" dirty="0"/>
          </a:p>
        </p:txBody>
      </p:sp>
      <p:pic>
        <p:nvPicPr>
          <p:cNvPr id="77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22392" y="4216607"/>
            <a:ext cx="3505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2293" algn="r">
              <a:lnSpc>
                <a:spcPct val="97696"/>
              </a:lnSpc>
              <a:spcBef>
                <a:spcPts val="28000"/>
              </a:spcBef>
            </a:pPr>
            <a:r>
              <a:rPr lang="en-US" sz="6000" b="1" dirty="0">
                <a:solidFill>
                  <a:srgbClr val="FFFFFF"/>
                </a:solidFill>
                <a:cs typeface="Cambria"/>
              </a:rPr>
              <a:t>1,200</a:t>
            </a:r>
            <a:br>
              <a:rPr lang="en-US" sz="6000" b="1" dirty="0">
                <a:solidFill>
                  <a:srgbClr val="FFFFFF"/>
                </a:solidFill>
                <a:cs typeface="Cambria"/>
              </a:rPr>
            </a:br>
            <a:r>
              <a:rPr lang="en-US" sz="2000" b="1" dirty="0">
                <a:solidFill>
                  <a:srgbClr val="FFFFFF"/>
                </a:solidFill>
                <a:cs typeface="Cambria"/>
              </a:rPr>
              <a:t>paid teaching assistant positions per year</a:t>
            </a:r>
            <a:endParaRPr lang="en-US" sz="2000" dirty="0">
              <a:cs typeface="Cambri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A7FBFF-8CB8-0843-B025-3FE4ED3FACF2}"/>
              </a:ext>
            </a:extLst>
          </p:cNvPr>
          <p:cNvSpPr/>
          <p:nvPr/>
        </p:nvSpPr>
        <p:spPr>
          <a:xfrm>
            <a:off x="238150" y="1193661"/>
            <a:ext cx="547685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Benjamin Franklin </a:t>
            </a:r>
          </a:p>
          <a:p>
            <a:r>
              <a:rPr lang="fr-FR" altLang="en-US" sz="24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Generation</a:t>
            </a:r>
            <a:r>
              <a:rPr lang="fr-FR" altLang="en-US" sz="24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4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Abroad</a:t>
            </a:r>
            <a:r>
              <a:rPr lang="fr-FR" altLang="en-US" sz="24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4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Scholarships</a:t>
            </a:r>
            <a:endParaRPr lang="fr-FR" altLang="en-US" sz="2400" b="1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Undergrad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students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planning to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study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abroad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in France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$2,500 per student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Applications: June</a:t>
            </a:r>
          </a:p>
          <a:p>
            <a:pPr lvl="1"/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arenR" startAt="2"/>
            </a:pP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TAPIF - </a:t>
            </a: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Teaching</a:t>
            </a: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Assistant Program in France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You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teach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English in France (and are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paid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Applications: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October-November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61D7A2-79AA-40AA-A6B5-AF0A8A214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896" y="-102194"/>
            <a:ext cx="4318801" cy="431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93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5148072" y="216407"/>
            <a:ext cx="3779520" cy="5733288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173038">
              <a:tabLst>
                <a:tab pos="3538538" algn="l"/>
              </a:tabLst>
            </a:pPr>
            <a:endParaRPr lang="en-US" sz="10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173038">
              <a:tabLst>
                <a:tab pos="3538538" algn="l"/>
              </a:tabLst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Recording of 360° videos by students in France to enable UC Davis students to explore France in virtual reality and inspire them to study abroad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8505" y="216409"/>
            <a:ext cx="4733782" cy="693611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 marR="53309">
              <a:lnSpc>
                <a:spcPts val="4150"/>
              </a:lnSpc>
            </a:pPr>
            <a:r>
              <a:rPr lang="es-ES" sz="4000" b="1" dirty="0">
                <a:solidFill>
                  <a:srgbClr val="FF6600"/>
                </a:solidFill>
                <a:cs typeface="Cambria"/>
              </a:rPr>
              <a:t>FOR STUDENTS</a:t>
            </a:r>
            <a:endParaRPr sz="4000" dirty="0"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48072" y="216407"/>
            <a:ext cx="3779520" cy="5733288"/>
          </a:xfrm>
          <a:prstGeom prst="rect">
            <a:avLst/>
          </a:prstGeom>
        </p:spPr>
        <p:txBody>
          <a:bodyPr wrap="square" lIns="0" tIns="1708" rIns="0" bIns="0" rtlCol="0">
            <a:noAutofit/>
          </a:bodyPr>
          <a:lstStyle/>
          <a:p>
            <a:pPr>
              <a:lnSpc>
                <a:spcPts val="700"/>
              </a:lnSpc>
            </a:pPr>
            <a:endParaRPr sz="700" dirty="0"/>
          </a:p>
        </p:txBody>
      </p:sp>
      <p:pic>
        <p:nvPicPr>
          <p:cNvPr id="77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46607" y="694848"/>
            <a:ext cx="3505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UC Davis - Study Abroad Club</a:t>
            </a:r>
          </a:p>
          <a:p>
            <a:pPr lvl="0" algn="ctr"/>
            <a:r>
              <a:rPr lang="en-US" sz="16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“Connections abroad” </a:t>
            </a:r>
          </a:p>
          <a:p>
            <a:pPr lvl="0" algn="ctr"/>
            <a:r>
              <a:rPr lang="en-US" sz="16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Exploring France through virtual reality </a:t>
            </a:r>
            <a:endParaRPr lang="en-US" sz="1600" dirty="0">
              <a:solidFill>
                <a:schemeClr val="bg1"/>
              </a:solidFill>
              <a:cs typeface="Cambri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A7FBFF-8CB8-0843-B025-3FE4ED3FACF2}"/>
              </a:ext>
            </a:extLst>
          </p:cNvPr>
          <p:cNvSpPr/>
          <p:nvPr/>
        </p:nvSpPr>
        <p:spPr>
          <a:xfrm>
            <a:off x="238150" y="1457504"/>
            <a:ext cx="471485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France on Campus </a:t>
            </a: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Award</a:t>
            </a:r>
            <a:endParaRPr lang="fr-FR" altLang="en-US" sz="2400" b="1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For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student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organisations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eager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to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launch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 France-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related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project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on campus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Up to $2,000 per project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Applications: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October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26th </a:t>
            </a:r>
          </a:p>
          <a:p>
            <a:pPr lvl="1"/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arenR" startAt="4"/>
            </a:pP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Lafayette </a:t>
            </a: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Debates</a:t>
            </a:r>
            <a:endParaRPr lang="fr-FR" altLang="en-US" sz="2800" b="1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debate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tournament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in English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Winners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receive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study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trip to Paris to explore the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debate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topic</a:t>
            </a:r>
          </a:p>
        </p:txBody>
      </p:sp>
      <p:pic>
        <p:nvPicPr>
          <p:cNvPr id="10" name="Google Shape;227;p37">
            <a:extLst>
              <a:ext uri="{FF2B5EF4-FFF2-40B4-BE49-F238E27FC236}">
                <a16:creationId xmlns:a16="http://schemas.microsoft.com/office/drawing/2014/main" id="{5771FFEE-33A3-EE42-B46C-F1AA06ECDC1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5234" y="1752602"/>
            <a:ext cx="3466575" cy="236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469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5715000" y="216407"/>
            <a:ext cx="3212592" cy="5733288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3070" y="216409"/>
            <a:ext cx="4733782" cy="693611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 marR="53309">
              <a:lnSpc>
                <a:spcPts val="4150"/>
              </a:lnSpc>
            </a:pPr>
            <a:r>
              <a:rPr lang="es-ES" sz="4000" b="1" dirty="0">
                <a:solidFill>
                  <a:srgbClr val="FF6600"/>
                </a:solidFill>
                <a:cs typeface="Cambria"/>
              </a:rPr>
              <a:t>FOR RESEARCHERS</a:t>
            </a:r>
            <a:endParaRPr sz="4000" dirty="0"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48072" y="216407"/>
            <a:ext cx="3779520" cy="5733288"/>
          </a:xfrm>
          <a:prstGeom prst="rect">
            <a:avLst/>
          </a:prstGeom>
        </p:spPr>
        <p:txBody>
          <a:bodyPr wrap="square" lIns="0" tIns="1708" rIns="0" bIns="0" rtlCol="0">
            <a:noAutofit/>
          </a:bodyPr>
          <a:lstStyle/>
          <a:p>
            <a:pPr>
              <a:lnSpc>
                <a:spcPts val="700"/>
              </a:lnSpc>
            </a:pPr>
            <a:endParaRPr sz="700" dirty="0"/>
          </a:p>
        </p:txBody>
      </p:sp>
      <p:pic>
        <p:nvPicPr>
          <p:cNvPr id="77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22392" y="4267200"/>
            <a:ext cx="3505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2293" algn="r">
              <a:lnSpc>
                <a:spcPct val="97696"/>
              </a:lnSpc>
              <a:spcBef>
                <a:spcPts val="28000"/>
              </a:spcBef>
            </a:pPr>
            <a:r>
              <a:rPr lang="en-US" sz="6000" b="1" dirty="0">
                <a:solidFill>
                  <a:srgbClr val="FFFFFF"/>
                </a:solidFill>
                <a:cs typeface="Cambria"/>
              </a:rPr>
              <a:t>$600,000</a:t>
            </a:r>
            <a:br>
              <a:rPr lang="en-US" sz="6000" b="1" dirty="0">
                <a:solidFill>
                  <a:srgbClr val="FFFFFF"/>
                </a:solidFill>
                <a:cs typeface="Cambria"/>
              </a:rPr>
            </a:br>
            <a:r>
              <a:rPr lang="en-US" sz="2000" b="1" dirty="0">
                <a:solidFill>
                  <a:srgbClr val="FFFFFF"/>
                </a:solidFill>
                <a:cs typeface="Cambria"/>
              </a:rPr>
              <a:t>distributed every year for Chateaubriand fellowships</a:t>
            </a:r>
            <a:endParaRPr lang="en-US" sz="2000" dirty="0">
              <a:cs typeface="Cambri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A7FBFF-8CB8-0843-B025-3FE4ED3FACF2}"/>
              </a:ext>
            </a:extLst>
          </p:cNvPr>
          <p:cNvSpPr/>
          <p:nvPr/>
        </p:nvSpPr>
        <p:spPr>
          <a:xfrm>
            <a:off x="233070" y="732884"/>
            <a:ext cx="5359692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Chateaubriand </a:t>
            </a: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fellowship</a:t>
            </a:r>
            <a:endParaRPr lang="fr-FR" altLang="en-US" sz="2800" b="1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PhD students seeking to complete 4 to 8 months of research in France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$1,500/month + travel expenses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Deadline: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January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15th </a:t>
            </a:r>
            <a:endParaRPr lang="fr-FR" altLang="en-US" sz="2800" b="1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en-US" sz="15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arenR" startAt="2"/>
            </a:pPr>
            <a:r>
              <a:rPr lang="fr-FR" altLang="en-US" sz="27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Fulbright</a:t>
            </a:r>
            <a:r>
              <a:rPr lang="fr-FR" altLang="en-US" sz="27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US </a:t>
            </a:r>
            <a:r>
              <a:rPr lang="fr-FR" altLang="en-US" sz="27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scholar</a:t>
            </a:r>
            <a:r>
              <a:rPr lang="fr-FR" altLang="en-US" sz="27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program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US academics, university and college administrators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Applications: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September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fr-FR" altLang="en-US" sz="15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arenR" startAt="2"/>
            </a:pP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Thomas Jefferson </a:t>
            </a: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fund</a:t>
            </a:r>
            <a:endParaRPr lang="fr-FR" altLang="en-US" sz="2800" b="1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Collaborative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research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projects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involving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two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young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researchers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$20,000 per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project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Applications: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Spring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F06CE7-BF5F-4F63-AF0C-F28D16F08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709" y="127407"/>
            <a:ext cx="4193173" cy="41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58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9">
            <a:extLst>
              <a:ext uri="{FF2B5EF4-FFF2-40B4-BE49-F238E27FC236}">
                <a16:creationId xmlns:a16="http://schemas.microsoft.com/office/drawing/2014/main" id="{D1E1B79E-AE4F-D842-8724-CBCDF89BDD82}"/>
              </a:ext>
            </a:extLst>
          </p:cNvPr>
          <p:cNvSpPr/>
          <p:nvPr/>
        </p:nvSpPr>
        <p:spPr>
          <a:xfrm>
            <a:off x="5715000" y="216407"/>
            <a:ext cx="3212592" cy="5733288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148072" y="216407"/>
            <a:ext cx="3779520" cy="5733288"/>
          </a:xfrm>
          <a:prstGeom prst="rect">
            <a:avLst/>
          </a:prstGeom>
        </p:spPr>
        <p:txBody>
          <a:bodyPr wrap="square" lIns="0" tIns="1708" rIns="0" bIns="0" rtlCol="0">
            <a:noAutofit/>
          </a:bodyPr>
          <a:lstStyle/>
          <a:p>
            <a:pPr>
              <a:lnSpc>
                <a:spcPts val="700"/>
              </a:lnSpc>
            </a:pPr>
            <a:endParaRPr sz="700" dirty="0"/>
          </a:p>
        </p:txBody>
      </p:sp>
      <p:pic>
        <p:nvPicPr>
          <p:cNvPr id="77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A7FBFF-8CB8-0843-B025-3FE4ED3FACF2}"/>
              </a:ext>
            </a:extLst>
          </p:cNvPr>
          <p:cNvSpPr/>
          <p:nvPr/>
        </p:nvSpPr>
        <p:spPr>
          <a:xfrm>
            <a:off x="233070" y="886771"/>
            <a:ext cx="535969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Transatlantic</a:t>
            </a: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Mobility</a:t>
            </a: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Program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Funding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for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initiating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partnerships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with</a:t>
            </a: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French institutions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$20,000 per </a:t>
            </a:r>
            <a:r>
              <a:rPr lang="fr-FR" altLang="en-US" sz="20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project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fr-FR" alt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Deadline: May 15th</a:t>
            </a:r>
          </a:p>
          <a:p>
            <a:pPr lvl="1"/>
            <a:endParaRPr lang="fr-FR" altLang="en-US" sz="15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altLang="en-US" sz="27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French for </a:t>
            </a:r>
            <a:r>
              <a:rPr lang="fr-FR" altLang="en-US" sz="27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professional</a:t>
            </a:r>
            <a:r>
              <a:rPr lang="fr-FR" altLang="en-US" sz="27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7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purposes</a:t>
            </a:r>
            <a:endParaRPr lang="fr-FR" altLang="en-US" sz="2700" b="1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Annual training courses for university professors in French for professional purposes didactics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fr-FR" altLang="en-US" sz="15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« Tournées » film festival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$2,200 to cover the cost of screening six French films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Deadline: Spring </a:t>
            </a:r>
            <a:endParaRPr lang="fr-FR" altLang="en-US" sz="20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B597F88C-2200-5F48-9346-2C43EDB1DA01}"/>
              </a:ext>
            </a:extLst>
          </p:cNvPr>
          <p:cNvSpPr txBox="1"/>
          <p:nvPr/>
        </p:nvSpPr>
        <p:spPr>
          <a:xfrm>
            <a:off x="233070" y="216409"/>
            <a:ext cx="4733782" cy="693611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 marR="53309">
              <a:lnSpc>
                <a:spcPts val="4150"/>
              </a:lnSpc>
            </a:pPr>
            <a:r>
              <a:rPr lang="es-ES" sz="4000" b="1" dirty="0">
                <a:solidFill>
                  <a:srgbClr val="FF6600"/>
                </a:solidFill>
                <a:cs typeface="Cambria"/>
              </a:rPr>
              <a:t>FOR INSTITUTIONS</a:t>
            </a:r>
            <a:endParaRPr sz="4000" dirty="0">
              <a:cs typeface="Cambri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9DBB6C-E55D-D647-BCF7-08DBB771630E}"/>
              </a:ext>
            </a:extLst>
          </p:cNvPr>
          <p:cNvSpPr/>
          <p:nvPr/>
        </p:nvSpPr>
        <p:spPr>
          <a:xfrm>
            <a:off x="5715000" y="4038602"/>
            <a:ext cx="3212592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2293" algn="r">
              <a:lnSpc>
                <a:spcPct val="97696"/>
              </a:lnSpc>
              <a:spcBef>
                <a:spcPts val="28000"/>
              </a:spcBef>
            </a:pPr>
            <a:r>
              <a:rPr lang="en-US" sz="6000" b="1" dirty="0">
                <a:solidFill>
                  <a:srgbClr val="FFFFFF"/>
                </a:solidFill>
                <a:cs typeface="Cambria"/>
              </a:rPr>
              <a:t>400</a:t>
            </a:r>
            <a:br>
              <a:rPr lang="en-US" sz="6000" b="1" dirty="0">
                <a:solidFill>
                  <a:srgbClr val="FFFFFF"/>
                </a:solidFill>
                <a:cs typeface="Cambria"/>
              </a:rPr>
            </a:br>
            <a:r>
              <a:rPr lang="en-US" sz="2000" b="1" dirty="0">
                <a:solidFill>
                  <a:srgbClr val="FFFFFF"/>
                </a:solidFill>
                <a:cs typeface="Cambria"/>
              </a:rPr>
              <a:t>students have benefited from the Transatlantic Mobility Program</a:t>
            </a:r>
            <a:endParaRPr lang="en-US" sz="2000" dirty="0">
              <a:cs typeface="Cambri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A0DD8E-3992-48EE-9B0F-27E2C08DC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619" y="273619"/>
            <a:ext cx="3721354" cy="372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62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69"/>
          <p:cNvSpPr/>
          <p:nvPr/>
        </p:nvSpPr>
        <p:spPr>
          <a:xfrm>
            <a:off x="204216" y="1219201"/>
            <a:ext cx="8711184" cy="4721351"/>
          </a:xfrm>
          <a:custGeom>
            <a:avLst/>
            <a:gdLst/>
            <a:ahLst/>
            <a:cxnLst/>
            <a:rect l="l" t="t" r="r" b="b"/>
            <a:pathLst>
              <a:path w="8711184" h="5724144">
                <a:moveTo>
                  <a:pt x="0" y="5724144"/>
                </a:moveTo>
                <a:lnTo>
                  <a:pt x="8711184" y="5724144"/>
                </a:lnTo>
                <a:lnTo>
                  <a:pt x="8711184" y="0"/>
                </a:lnTo>
                <a:lnTo>
                  <a:pt x="0" y="0"/>
                </a:lnTo>
                <a:lnTo>
                  <a:pt x="0" y="572414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6"/>
          <p:cNvSpPr txBox="1"/>
          <p:nvPr/>
        </p:nvSpPr>
        <p:spPr>
          <a:xfrm>
            <a:off x="238150" y="629444"/>
            <a:ext cx="8372450" cy="589756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>
              <a:lnSpc>
                <a:spcPts val="4150"/>
              </a:lnSpc>
            </a:pPr>
            <a:r>
              <a:rPr lang="fr-FR" sz="5000" b="1" dirty="0">
                <a:solidFill>
                  <a:srgbClr val="FF6600"/>
                </a:solidFill>
              </a:rPr>
              <a:t>TOOLS</a:t>
            </a:r>
            <a:endParaRPr sz="5000" b="1" dirty="0">
              <a:solidFill>
                <a:srgbClr val="FF6600"/>
              </a:solidFill>
            </a:endParaRPr>
          </a:p>
        </p:txBody>
      </p:sp>
      <p:pic>
        <p:nvPicPr>
          <p:cNvPr id="83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270807" y="1328233"/>
            <a:ext cx="84994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altLang="en-US" sz="3200" b="1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Scholarships and grants for students</a:t>
            </a:r>
          </a:p>
          <a:p>
            <a:r>
              <a:rPr lang="en-US" altLang="en-US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http://campusbourses.campusfrance.org/</a:t>
            </a:r>
            <a:r>
              <a:rPr lang="en-US" altLang="en-US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  <a:p>
            <a:endParaRPr lang="en-US" altLang="en-US" sz="3200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en-US" sz="3200" b="1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Funding for institutions</a:t>
            </a:r>
          </a:p>
          <a:p>
            <a:r>
              <a:rPr lang="en-US" altLang="en-US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http://frenchhighereducation.org/</a:t>
            </a:r>
            <a:r>
              <a:rPr lang="en-US" altLang="en-US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endParaRPr lang="en-US" altLang="en-US" sz="3200" b="1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en-US" sz="3200" b="1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Research internships, PhD and </a:t>
            </a:r>
            <a:r>
              <a:rPr lang="en-US" altLang="en-US" sz="3200" b="1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PostDoc</a:t>
            </a:r>
            <a:endParaRPr lang="en-US" altLang="en-US" sz="3200" b="1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https://doctorat.campusfrance.org/phd/offers</a:t>
            </a:r>
            <a:r>
              <a:rPr lang="en-US" altLang="en-US" sz="3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5236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408" y="216407"/>
            <a:ext cx="8711184" cy="5724144"/>
          </a:xfrm>
          <a:custGeom>
            <a:avLst/>
            <a:gdLst/>
            <a:ahLst/>
            <a:cxnLst/>
            <a:rect l="l" t="t" r="r" b="b"/>
            <a:pathLst>
              <a:path w="8711184" h="5724144">
                <a:moveTo>
                  <a:pt x="0" y="5724144"/>
                </a:moveTo>
                <a:lnTo>
                  <a:pt x="8711184" y="5724144"/>
                </a:lnTo>
                <a:lnTo>
                  <a:pt x="8711184" y="0"/>
                </a:lnTo>
                <a:lnTo>
                  <a:pt x="0" y="0"/>
                </a:lnTo>
                <a:lnTo>
                  <a:pt x="0" y="5724144"/>
                </a:lnTo>
                <a:close/>
              </a:path>
            </a:pathLst>
          </a:custGeom>
          <a:solidFill>
            <a:srgbClr val="DD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409" y="216346"/>
            <a:ext cx="8711183" cy="5723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8396" y="216407"/>
            <a:ext cx="5759196" cy="5724144"/>
          </a:xfrm>
          <a:custGeom>
            <a:avLst/>
            <a:gdLst/>
            <a:ahLst/>
            <a:cxnLst/>
            <a:rect l="l" t="t" r="r" b="b"/>
            <a:pathLst>
              <a:path w="5759196" h="5724144">
                <a:moveTo>
                  <a:pt x="5759196" y="5724144"/>
                </a:moveTo>
                <a:lnTo>
                  <a:pt x="5759196" y="0"/>
                </a:lnTo>
                <a:lnTo>
                  <a:pt x="0" y="5724144"/>
                </a:lnTo>
                <a:lnTo>
                  <a:pt x="5759196" y="572414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1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E399F880-C5BC-444F-9287-81B3111CE96A}"/>
              </a:ext>
            </a:extLst>
          </p:cNvPr>
          <p:cNvSpPr txBox="1"/>
          <p:nvPr/>
        </p:nvSpPr>
        <p:spPr>
          <a:xfrm>
            <a:off x="3583788" y="4800600"/>
            <a:ext cx="5268190" cy="1035620"/>
          </a:xfrm>
          <a:prstGeom prst="rect">
            <a:avLst/>
          </a:prstGeom>
        </p:spPr>
        <p:txBody>
          <a:bodyPr wrap="square" lIns="0" tIns="43148" rIns="0" bIns="0" rtlCol="0" anchor="b">
            <a:noAutofit/>
          </a:bodyPr>
          <a:lstStyle/>
          <a:p>
            <a:pPr marR="13848" algn="r">
              <a:lnSpc>
                <a:spcPts val="6795"/>
              </a:lnSpc>
            </a:pPr>
            <a:r>
              <a:rPr lang="fr-FR" sz="6600" b="1" dirty="0">
                <a:solidFill>
                  <a:srgbClr val="FFFFFF"/>
                </a:solidFill>
                <a:cs typeface="Cambria"/>
              </a:rPr>
              <a:t>CAMPUS FRANCE</a:t>
            </a:r>
            <a:endParaRPr sz="6600" dirty="0"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8072" y="216407"/>
            <a:ext cx="3779520" cy="5733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</p:txBody>
      </p:sp>
      <p:pic>
        <p:nvPicPr>
          <p:cNvPr id="75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6F487ED1-D706-5444-A78F-A64AF86D8B75}"/>
              </a:ext>
            </a:extLst>
          </p:cNvPr>
          <p:cNvSpPr/>
          <p:nvPr/>
        </p:nvSpPr>
        <p:spPr>
          <a:xfrm>
            <a:off x="5715000" y="216407"/>
            <a:ext cx="3212592" cy="5733288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F8CD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2BC73CD-F27A-1A4C-A4C8-7602563091EE}"/>
              </a:ext>
            </a:extLst>
          </p:cNvPr>
          <p:cNvSpPr txBox="1"/>
          <p:nvPr/>
        </p:nvSpPr>
        <p:spPr>
          <a:xfrm>
            <a:off x="233070" y="216409"/>
            <a:ext cx="4733782" cy="693611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 marR="53309">
              <a:lnSpc>
                <a:spcPts val="4150"/>
              </a:lnSpc>
            </a:pPr>
            <a:r>
              <a:rPr lang="es-ES" sz="4000" b="1" dirty="0">
                <a:solidFill>
                  <a:srgbClr val="F8CD46"/>
                </a:solidFill>
                <a:cs typeface="Cambria"/>
              </a:rPr>
              <a:t>WHO ARE WE</a:t>
            </a:r>
            <a:endParaRPr sz="4000" dirty="0">
              <a:solidFill>
                <a:srgbClr val="F8CD46"/>
              </a:solidFill>
              <a:cs typeface="Cambr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5B5913-FA6A-7D47-8573-AD1945F7BFA5}"/>
              </a:ext>
            </a:extLst>
          </p:cNvPr>
          <p:cNvSpPr/>
          <p:nvPr/>
        </p:nvSpPr>
        <p:spPr>
          <a:xfrm>
            <a:off x="5715000" y="4038602"/>
            <a:ext cx="3212592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2293" algn="r">
              <a:lnSpc>
                <a:spcPct val="97696"/>
              </a:lnSpc>
              <a:spcBef>
                <a:spcPts val="28000"/>
              </a:spcBef>
            </a:pPr>
            <a:r>
              <a:rPr lang="en-US" sz="6000" b="1" dirty="0">
                <a:solidFill>
                  <a:srgbClr val="FFFFFF"/>
                </a:solidFill>
                <a:cs typeface="Cambria"/>
              </a:rPr>
              <a:t>15,000</a:t>
            </a:r>
            <a:br>
              <a:rPr lang="en-US" sz="6000" b="1" dirty="0">
                <a:solidFill>
                  <a:srgbClr val="FFFFFF"/>
                </a:solidFill>
                <a:cs typeface="Cambria"/>
              </a:rPr>
            </a:br>
            <a:r>
              <a:rPr lang="en-US" sz="2000" b="1" dirty="0">
                <a:solidFill>
                  <a:srgbClr val="FFFFFF"/>
                </a:solidFill>
                <a:cs typeface="Cambria"/>
              </a:rPr>
              <a:t>American students are helped by Campus France</a:t>
            </a:r>
            <a:br>
              <a:rPr lang="en-US" sz="2000" b="1" dirty="0">
                <a:solidFill>
                  <a:srgbClr val="FFFFFF"/>
                </a:solidFill>
                <a:cs typeface="Cambria"/>
              </a:rPr>
            </a:br>
            <a:r>
              <a:rPr lang="en-US" sz="2000" b="1" dirty="0">
                <a:solidFill>
                  <a:srgbClr val="FFFFFF"/>
                </a:solidFill>
                <a:cs typeface="Cambria"/>
              </a:rPr>
              <a:t>every year</a:t>
            </a:r>
            <a:endParaRPr lang="en-US" sz="2000" dirty="0">
              <a:cs typeface="Cambri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5E7F89-43E8-EE4A-8D73-C960E6D4EFDA}"/>
              </a:ext>
            </a:extLst>
          </p:cNvPr>
          <p:cNvSpPr/>
          <p:nvPr/>
        </p:nvSpPr>
        <p:spPr>
          <a:xfrm>
            <a:off x="233070" y="886771"/>
            <a:ext cx="53596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Campus France USA </a:t>
            </a: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is</a:t>
            </a: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 service </a:t>
            </a: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provided</a:t>
            </a: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by the French </a:t>
            </a:r>
            <a:r>
              <a:rPr lang="fr-FR" altLang="en-US" sz="2800" b="1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Embassy</a:t>
            </a:r>
            <a:r>
              <a:rPr lang="fr-FR" alt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r-FR" altLang="en-US" sz="24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To help </a:t>
            </a:r>
            <a:r>
              <a:rPr lang="fr-FR" altLang="en-US" sz="24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students</a:t>
            </a:r>
            <a:r>
              <a:rPr lang="fr-FR" altLang="en-US" sz="24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4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who</a:t>
            </a:r>
            <a:r>
              <a:rPr lang="fr-FR" altLang="en-US" sz="24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4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want</a:t>
            </a:r>
            <a:r>
              <a:rPr lang="fr-FR" altLang="en-US" sz="24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to have an </a:t>
            </a:r>
            <a:r>
              <a:rPr lang="fr-FR" altLang="en-US" sz="24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academic</a:t>
            </a:r>
            <a:r>
              <a:rPr lang="fr-FR" altLang="en-US" sz="24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4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experience</a:t>
            </a:r>
            <a:r>
              <a:rPr lang="fr-FR" altLang="en-US" sz="24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in France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r-FR" altLang="en-US" sz="24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To </a:t>
            </a:r>
            <a:r>
              <a:rPr lang="fr-FR" altLang="en-US" sz="24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assist</a:t>
            </a:r>
            <a:r>
              <a:rPr lang="fr-FR" altLang="en-US" sz="24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American institutions </a:t>
            </a:r>
            <a:r>
              <a:rPr lang="fr-FR" altLang="en-US" sz="24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wishing</a:t>
            </a:r>
            <a:r>
              <a:rPr lang="fr-FR" altLang="en-US" sz="24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to set up </a:t>
            </a:r>
            <a:r>
              <a:rPr lang="fr-FR" altLang="en-US" sz="24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cooperation</a:t>
            </a:r>
            <a:r>
              <a:rPr lang="fr-FR" altLang="en-US" sz="24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4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with</a:t>
            </a:r>
            <a:r>
              <a:rPr lang="fr-FR" altLang="en-US" sz="24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French institutions</a:t>
            </a:r>
          </a:p>
          <a:p>
            <a:endParaRPr lang="fr-FR" altLang="en-US" sz="24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r-FR" altLang="en-US" sz="2800" b="1" dirty="0">
                <a:solidFill>
                  <a:srgbClr val="1F497D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Campus France USA </a:t>
            </a:r>
            <a:r>
              <a:rPr lang="fr-FR" altLang="en-US" sz="2800" b="1" dirty="0" err="1">
                <a:solidFill>
                  <a:srgbClr val="1F497D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also</a:t>
            </a:r>
            <a:r>
              <a:rPr lang="fr-FR" altLang="en-US" sz="2800" b="1" dirty="0">
                <a:solidFill>
                  <a:srgbClr val="1F497D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800" b="1" dirty="0" err="1">
                <a:solidFill>
                  <a:srgbClr val="1F497D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coordinates</a:t>
            </a:r>
            <a:r>
              <a:rPr lang="fr-FR" altLang="en-US" sz="2800" b="1" dirty="0">
                <a:solidFill>
                  <a:srgbClr val="1F497D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the </a:t>
            </a:r>
            <a:r>
              <a:rPr lang="fr-FR" altLang="en-US" sz="2800" b="1" dirty="0" err="1">
                <a:solidFill>
                  <a:srgbClr val="1F497D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compulsory</a:t>
            </a:r>
            <a:r>
              <a:rPr lang="fr-FR" altLang="en-US" sz="2800" b="1" dirty="0">
                <a:solidFill>
                  <a:srgbClr val="1F497D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altLang="en-US" sz="2800" b="1" dirty="0" err="1">
                <a:solidFill>
                  <a:srgbClr val="1F497D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pre</a:t>
            </a:r>
            <a:r>
              <a:rPr lang="fr-FR" altLang="en-US" sz="2800" b="1" dirty="0">
                <a:solidFill>
                  <a:srgbClr val="1F497D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-visa application </a:t>
            </a:r>
            <a:r>
              <a:rPr lang="fr-FR" altLang="en-US" sz="24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(for </a:t>
            </a:r>
            <a:r>
              <a:rPr lang="fr-FR" altLang="en-US" sz="24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stays</a:t>
            </a:r>
            <a:r>
              <a:rPr lang="fr-FR" altLang="en-US" sz="24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longer </a:t>
            </a:r>
            <a:r>
              <a:rPr lang="fr-FR" altLang="en-US" sz="24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than</a:t>
            </a:r>
            <a:r>
              <a:rPr lang="fr-FR" altLang="en-US" sz="24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3 </a:t>
            </a:r>
            <a:r>
              <a:rPr lang="fr-FR" altLang="en-US" sz="2400" dirty="0" err="1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months</a:t>
            </a:r>
            <a:r>
              <a:rPr lang="fr-FR" altLang="en-US" sz="24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14E4D-5392-4EAF-B957-CF244B776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374" y="169575"/>
            <a:ext cx="4301844" cy="430184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bject 90"/>
          <p:cNvSpPr txBox="1"/>
          <p:nvPr/>
        </p:nvSpPr>
        <p:spPr>
          <a:xfrm>
            <a:off x="204215" y="4076700"/>
            <a:ext cx="2854452" cy="1863852"/>
          </a:xfrm>
          <a:prstGeom prst="rect">
            <a:avLst/>
          </a:prstGeom>
        </p:spPr>
        <p:txBody>
          <a:bodyPr wrap="square" lIns="0" tIns="11350" rIns="0" bIns="0" rtlCol="0">
            <a:noAutofit/>
          </a:bodyPr>
          <a:lstStyle/>
          <a:p>
            <a:pPr>
              <a:lnSpc>
                <a:spcPts val="1200"/>
              </a:lnSpc>
            </a:pPr>
            <a:endParaRPr sz="1200"/>
          </a:p>
          <a:p>
            <a:pPr marL="743407">
              <a:lnSpc>
                <a:spcPct val="97696"/>
              </a:lnSpc>
            </a:pPr>
            <a:r>
              <a:rPr sz="3200" b="1" spc="-1" dirty="0">
                <a:solidFill>
                  <a:srgbClr val="FFFFFF"/>
                </a:solidFill>
                <a:cs typeface="Cambria"/>
              </a:rPr>
              <a:t>YTÈUYI</a:t>
            </a:r>
            <a:endParaRPr sz="3200">
              <a:cs typeface="Cambr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85332" y="4076700"/>
            <a:ext cx="2854452" cy="1863852"/>
          </a:xfrm>
          <a:custGeom>
            <a:avLst/>
            <a:gdLst/>
            <a:ahLst/>
            <a:cxnLst/>
            <a:rect l="l" t="t" r="r" b="b"/>
            <a:pathLst>
              <a:path w="2854452" h="1863852">
                <a:moveTo>
                  <a:pt x="0" y="1863852"/>
                </a:moveTo>
                <a:lnTo>
                  <a:pt x="2854452" y="1863852"/>
                </a:lnTo>
                <a:lnTo>
                  <a:pt x="2854452" y="0"/>
                </a:lnTo>
                <a:lnTo>
                  <a:pt x="0" y="0"/>
                </a:lnTo>
                <a:lnTo>
                  <a:pt x="0" y="186385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 anchor="ctr">
            <a:noAutofit/>
          </a:bodyPr>
          <a:lstStyle/>
          <a:p>
            <a:pPr marL="490054" marR="490853" algn="ctr">
              <a:lnSpc>
                <a:spcPct val="97696"/>
              </a:lnSpc>
              <a:spcBef>
                <a:spcPts val="3178"/>
              </a:spcBef>
            </a:pPr>
            <a:r>
              <a:rPr lang="es-ES" sz="1600" spc="4" dirty="0">
                <a:solidFill>
                  <a:srgbClr val="FFFFFF"/>
                </a:solidFill>
                <a:cs typeface="Cambria"/>
              </a:rPr>
              <a:t>More </a:t>
            </a:r>
            <a:r>
              <a:rPr lang="es-ES" sz="1600" spc="4" dirty="0" err="1">
                <a:solidFill>
                  <a:srgbClr val="FFFFFF"/>
                </a:solidFill>
                <a:cs typeface="Cambria"/>
              </a:rPr>
              <a:t>than</a:t>
            </a:r>
            <a:r>
              <a:rPr lang="es-ES" sz="1600" spc="4" dirty="0">
                <a:solidFill>
                  <a:srgbClr val="FFFFFF"/>
                </a:solidFill>
                <a:cs typeface="Cambria"/>
              </a:rPr>
              <a:t> </a:t>
            </a:r>
            <a:r>
              <a:rPr lang="es-ES" sz="2000" b="1" spc="4" dirty="0">
                <a:solidFill>
                  <a:srgbClr val="FFFFFF"/>
                </a:solidFill>
                <a:cs typeface="Cambria"/>
              </a:rPr>
              <a:t>15,000</a:t>
            </a:r>
            <a:r>
              <a:rPr lang="es-ES" sz="1600" spc="4" dirty="0">
                <a:solidFill>
                  <a:srgbClr val="FFFFFF"/>
                </a:solidFill>
                <a:cs typeface="Cambria"/>
              </a:rPr>
              <a:t> American </a:t>
            </a:r>
            <a:r>
              <a:rPr lang="es-ES" sz="1600" spc="4" dirty="0" err="1">
                <a:solidFill>
                  <a:srgbClr val="FFFFFF"/>
                </a:solidFill>
                <a:cs typeface="Cambria"/>
              </a:rPr>
              <a:t>students</a:t>
            </a:r>
            <a:r>
              <a:rPr lang="es-ES" sz="1600" spc="4" dirty="0">
                <a:solidFill>
                  <a:srgbClr val="FFFFFF"/>
                </a:solidFill>
                <a:cs typeface="Cambria"/>
              </a:rPr>
              <a:t> </a:t>
            </a:r>
            <a:r>
              <a:rPr lang="es-ES" sz="1600" spc="4" dirty="0" err="1">
                <a:solidFill>
                  <a:srgbClr val="FFFFFF"/>
                </a:solidFill>
                <a:cs typeface="Cambria"/>
              </a:rPr>
              <a:t>advised</a:t>
            </a:r>
            <a:r>
              <a:rPr lang="es-ES" sz="1600" spc="4" dirty="0">
                <a:solidFill>
                  <a:srgbClr val="FFFFFF"/>
                </a:solidFill>
                <a:cs typeface="Cambria"/>
              </a:rPr>
              <a:t> per </a:t>
            </a:r>
            <a:r>
              <a:rPr lang="es-ES" sz="1600" spc="4" dirty="0" err="1">
                <a:solidFill>
                  <a:srgbClr val="FFFFFF"/>
                </a:solidFill>
                <a:cs typeface="Cambria"/>
              </a:rPr>
              <a:t>year</a:t>
            </a:r>
            <a:endParaRPr lang="es-ES" sz="1600" dirty="0">
              <a:solidFill>
                <a:prstClr val="black"/>
              </a:solidFill>
              <a:cs typeface="Cambr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48586" y="2141222"/>
            <a:ext cx="2855975" cy="1862327"/>
          </a:xfrm>
          <a:custGeom>
            <a:avLst/>
            <a:gdLst/>
            <a:ahLst/>
            <a:cxnLst/>
            <a:rect l="l" t="t" r="r" b="b"/>
            <a:pathLst>
              <a:path w="2855975" h="1862327">
                <a:moveTo>
                  <a:pt x="0" y="1862327"/>
                </a:moveTo>
                <a:lnTo>
                  <a:pt x="2855975" y="1862327"/>
                </a:lnTo>
                <a:lnTo>
                  <a:pt x="2855975" y="0"/>
                </a:lnTo>
                <a:lnTo>
                  <a:pt x="0" y="0"/>
                </a:lnTo>
                <a:lnTo>
                  <a:pt x="0" y="1862327"/>
                </a:lnTo>
                <a:close/>
              </a:path>
            </a:pathLst>
          </a:custGeom>
          <a:solidFill>
            <a:srgbClr val="005D5A"/>
          </a:solidFill>
        </p:spPr>
        <p:txBody>
          <a:bodyPr wrap="square" lIns="0" tIns="0" rIns="0" bIns="0" rtlCol="0" anchor="ctr">
            <a:noAutofit/>
          </a:bodyPr>
          <a:lstStyle/>
          <a:p>
            <a:pPr marL="275589" algn="ctr">
              <a:spcBef>
                <a:spcPts val="4288"/>
              </a:spcBef>
            </a:pPr>
            <a:r>
              <a:rPr lang="en-US" sz="2000" b="1" spc="14" dirty="0">
                <a:solidFill>
                  <a:srgbClr val="FFFFFF"/>
                </a:solidFill>
                <a:cs typeface="Trebuchet MS"/>
              </a:rPr>
              <a:t>€130 million </a:t>
            </a:r>
            <a:r>
              <a:rPr lang="en-US" sz="1600" spc="14" dirty="0">
                <a:solidFill>
                  <a:srgbClr val="FFFFFF"/>
                </a:solidFill>
                <a:cs typeface="Trebuchet MS"/>
              </a:rPr>
              <a:t>annual budget</a:t>
            </a:r>
          </a:p>
        </p:txBody>
      </p:sp>
      <p:sp>
        <p:nvSpPr>
          <p:cNvPr id="20" name="object 20"/>
          <p:cNvSpPr/>
          <p:nvPr/>
        </p:nvSpPr>
        <p:spPr>
          <a:xfrm>
            <a:off x="3058667" y="4076700"/>
            <a:ext cx="10668" cy="1863852"/>
          </a:xfrm>
          <a:custGeom>
            <a:avLst/>
            <a:gdLst/>
            <a:ahLst/>
            <a:cxnLst/>
            <a:rect l="l" t="t" r="r" b="b"/>
            <a:pathLst>
              <a:path w="10668" h="1863852">
                <a:moveTo>
                  <a:pt x="0" y="1863852"/>
                </a:moveTo>
                <a:lnTo>
                  <a:pt x="10668" y="1863852"/>
                </a:lnTo>
                <a:lnTo>
                  <a:pt x="10668" y="0"/>
                </a:lnTo>
                <a:lnTo>
                  <a:pt x="0" y="0"/>
                </a:lnTo>
                <a:lnTo>
                  <a:pt x="0" y="1863852"/>
                </a:lnTo>
                <a:close/>
              </a:path>
            </a:pathLst>
          </a:custGeom>
          <a:solidFill>
            <a:srgbClr val="8330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4215" y="4076700"/>
            <a:ext cx="2854452" cy="1863852"/>
          </a:xfrm>
          <a:custGeom>
            <a:avLst/>
            <a:gdLst/>
            <a:ahLst/>
            <a:cxnLst/>
            <a:rect l="l" t="t" r="r" b="b"/>
            <a:pathLst>
              <a:path w="2854452" h="1863852">
                <a:moveTo>
                  <a:pt x="0" y="1863852"/>
                </a:moveTo>
                <a:lnTo>
                  <a:pt x="2854452" y="1863852"/>
                </a:lnTo>
                <a:lnTo>
                  <a:pt x="2854452" y="0"/>
                </a:lnTo>
                <a:lnTo>
                  <a:pt x="0" y="0"/>
                </a:lnTo>
                <a:lnTo>
                  <a:pt x="0" y="1863852"/>
                </a:lnTo>
                <a:close/>
              </a:path>
            </a:pathLst>
          </a:custGeom>
          <a:solidFill>
            <a:srgbClr val="DF004D"/>
          </a:solidFill>
        </p:spPr>
        <p:txBody>
          <a:bodyPr wrap="square" lIns="0" tIns="0" rIns="0" bIns="0" rtlCol="0" anchor="ctr">
            <a:noAutofit/>
          </a:bodyPr>
          <a:lstStyle/>
          <a:p>
            <a:pPr marL="490054" marR="490853" algn="ctr">
              <a:lnSpc>
                <a:spcPct val="97696"/>
              </a:lnSpc>
              <a:spcBef>
                <a:spcPts val="3178"/>
              </a:spcBef>
            </a:pPr>
            <a:r>
              <a:rPr lang="es-ES" b="1" spc="4" dirty="0">
                <a:solidFill>
                  <a:schemeClr val="bg1"/>
                </a:solidFill>
                <a:cs typeface="Cambria"/>
              </a:rPr>
              <a:t>Washington</a:t>
            </a:r>
            <a:br>
              <a:rPr lang="es-ES" b="1" spc="4" dirty="0">
                <a:solidFill>
                  <a:schemeClr val="bg1"/>
                </a:solidFill>
                <a:cs typeface="Cambria"/>
              </a:rPr>
            </a:br>
            <a:r>
              <a:rPr lang="es-ES" b="1" spc="4" dirty="0">
                <a:solidFill>
                  <a:schemeClr val="bg1"/>
                </a:solidFill>
                <a:cs typeface="Cambria"/>
              </a:rPr>
              <a:t>@</a:t>
            </a:r>
            <a:br>
              <a:rPr lang="es-ES" b="1" spc="4" dirty="0">
                <a:solidFill>
                  <a:schemeClr val="bg1"/>
                </a:solidFill>
                <a:cs typeface="Cambria"/>
              </a:rPr>
            </a:br>
            <a:r>
              <a:rPr lang="es-ES" b="1" spc="4" dirty="0" err="1">
                <a:solidFill>
                  <a:schemeClr val="bg1"/>
                </a:solidFill>
                <a:cs typeface="Cambria"/>
              </a:rPr>
              <a:t>campusfrance.org</a:t>
            </a:r>
            <a:endParaRPr lang="es-ES" b="1" dirty="0">
              <a:solidFill>
                <a:schemeClr val="bg1"/>
              </a:solidFill>
              <a:cs typeface="Cambr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7932" y="217934"/>
            <a:ext cx="2854452" cy="1863851"/>
          </a:xfrm>
          <a:custGeom>
            <a:avLst/>
            <a:gdLst/>
            <a:ahLst/>
            <a:cxnLst/>
            <a:rect l="l" t="t" r="r" b="b"/>
            <a:pathLst>
              <a:path w="2854452" h="1863851">
                <a:moveTo>
                  <a:pt x="0" y="1863851"/>
                </a:moveTo>
                <a:lnTo>
                  <a:pt x="2854452" y="1863851"/>
                </a:lnTo>
                <a:lnTo>
                  <a:pt x="2854452" y="0"/>
                </a:lnTo>
                <a:lnTo>
                  <a:pt x="0" y="0"/>
                </a:lnTo>
                <a:lnTo>
                  <a:pt x="0" y="1863851"/>
                </a:lnTo>
                <a:close/>
              </a:path>
            </a:pathLst>
          </a:custGeom>
          <a:solidFill>
            <a:srgbClr val="01206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4884" y="2144270"/>
            <a:ext cx="2854452" cy="1863851"/>
          </a:xfrm>
          <a:custGeom>
            <a:avLst/>
            <a:gdLst/>
            <a:ahLst/>
            <a:cxnLst/>
            <a:rect l="l" t="t" r="r" b="b"/>
            <a:pathLst>
              <a:path w="2854452" h="1863852">
                <a:moveTo>
                  <a:pt x="0" y="1863851"/>
                </a:moveTo>
                <a:lnTo>
                  <a:pt x="2854452" y="1863851"/>
                </a:lnTo>
                <a:lnTo>
                  <a:pt x="2854452" y="0"/>
                </a:lnTo>
                <a:lnTo>
                  <a:pt x="0" y="0"/>
                </a:lnTo>
                <a:lnTo>
                  <a:pt x="0" y="1863851"/>
                </a:lnTo>
                <a:close/>
              </a:path>
            </a:pathLst>
          </a:custGeom>
          <a:solidFill>
            <a:srgbClr val="DB9FD2"/>
          </a:solidFill>
        </p:spPr>
        <p:txBody>
          <a:bodyPr wrap="square" lIns="0" tIns="0" rIns="0" bIns="0" rtlCol="0" anchor="ctr">
            <a:noAutofit/>
          </a:bodyPr>
          <a:lstStyle/>
          <a:p>
            <a:pPr marL="490054" marR="490853" algn="ctr">
              <a:lnSpc>
                <a:spcPct val="97696"/>
              </a:lnSpc>
              <a:spcBef>
                <a:spcPts val="3178"/>
              </a:spcBef>
            </a:pPr>
            <a:r>
              <a:rPr lang="es-ES" sz="1600" spc="4" dirty="0" err="1">
                <a:solidFill>
                  <a:srgbClr val="FFFFFF"/>
                </a:solidFill>
                <a:cs typeface="Cambria"/>
              </a:rPr>
              <a:t>Representing</a:t>
            </a:r>
            <a:r>
              <a:rPr lang="es-ES" sz="1600" spc="4" dirty="0">
                <a:solidFill>
                  <a:srgbClr val="FFFFFF"/>
                </a:solidFill>
                <a:cs typeface="Cambria"/>
              </a:rPr>
              <a:t> more </a:t>
            </a:r>
            <a:r>
              <a:rPr lang="es-ES" sz="1600" spc="4" dirty="0" err="1">
                <a:solidFill>
                  <a:srgbClr val="FFFFFF"/>
                </a:solidFill>
                <a:cs typeface="Cambria"/>
              </a:rPr>
              <a:t>than</a:t>
            </a:r>
            <a:r>
              <a:rPr lang="es-ES" sz="1600" spc="4" dirty="0">
                <a:solidFill>
                  <a:srgbClr val="FFFFFF"/>
                </a:solidFill>
                <a:cs typeface="Cambria"/>
              </a:rPr>
              <a:t> </a:t>
            </a:r>
            <a:r>
              <a:rPr lang="es-ES" sz="2000" b="1" spc="4" dirty="0">
                <a:solidFill>
                  <a:srgbClr val="FFFFFF"/>
                </a:solidFill>
                <a:cs typeface="Cambria"/>
              </a:rPr>
              <a:t>350</a:t>
            </a:r>
            <a:r>
              <a:rPr lang="es-ES" sz="1600" spc="4" dirty="0">
                <a:solidFill>
                  <a:srgbClr val="FFFFFF"/>
                </a:solidFill>
                <a:cs typeface="Cambria"/>
              </a:rPr>
              <a:t> French </a:t>
            </a:r>
            <a:r>
              <a:rPr lang="es-ES" sz="1600" spc="4" dirty="0" err="1">
                <a:solidFill>
                  <a:srgbClr val="FFFFFF"/>
                </a:solidFill>
                <a:cs typeface="Cambria"/>
              </a:rPr>
              <a:t>higher</a:t>
            </a:r>
            <a:r>
              <a:rPr lang="es-ES" sz="1600" spc="4" dirty="0">
                <a:solidFill>
                  <a:srgbClr val="FFFFFF"/>
                </a:solidFill>
                <a:cs typeface="Cambria"/>
              </a:rPr>
              <a:t> </a:t>
            </a:r>
            <a:r>
              <a:rPr lang="es-ES" sz="1600" spc="4" dirty="0" err="1">
                <a:solidFill>
                  <a:srgbClr val="FFFFFF"/>
                </a:solidFill>
                <a:cs typeface="Cambria"/>
              </a:rPr>
              <a:t>ed</a:t>
            </a:r>
            <a:r>
              <a:rPr lang="es-ES" sz="1600" spc="4" dirty="0">
                <a:solidFill>
                  <a:srgbClr val="FFFFFF"/>
                </a:solidFill>
                <a:cs typeface="Cambria"/>
              </a:rPr>
              <a:t> </a:t>
            </a:r>
            <a:r>
              <a:rPr lang="es-ES" sz="1600" spc="4" dirty="0" err="1">
                <a:solidFill>
                  <a:srgbClr val="FFFFFF"/>
                </a:solidFill>
                <a:cs typeface="Cambria"/>
              </a:rPr>
              <a:t>institutions</a:t>
            </a:r>
            <a:endParaRPr lang="es-ES" sz="1600" dirty="0">
              <a:solidFill>
                <a:prstClr val="black"/>
              </a:solidFill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85332" y="219455"/>
            <a:ext cx="2854452" cy="1862328"/>
          </a:xfrm>
          <a:custGeom>
            <a:avLst/>
            <a:gdLst/>
            <a:ahLst/>
            <a:cxnLst/>
            <a:rect l="l" t="t" r="r" b="b"/>
            <a:pathLst>
              <a:path w="2854452" h="1862328">
                <a:moveTo>
                  <a:pt x="0" y="1862328"/>
                </a:moveTo>
                <a:lnTo>
                  <a:pt x="2854452" y="1862328"/>
                </a:lnTo>
                <a:lnTo>
                  <a:pt x="2854452" y="0"/>
                </a:lnTo>
                <a:lnTo>
                  <a:pt x="0" y="0"/>
                </a:lnTo>
                <a:lnTo>
                  <a:pt x="0" y="1862328"/>
                </a:lnTo>
                <a:close/>
              </a:path>
            </a:pathLst>
          </a:custGeom>
          <a:solidFill>
            <a:srgbClr val="009F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53158" y="219455"/>
            <a:ext cx="2854451" cy="1862328"/>
          </a:xfrm>
          <a:custGeom>
            <a:avLst/>
            <a:gdLst/>
            <a:ahLst/>
            <a:cxnLst/>
            <a:rect l="l" t="t" r="r" b="b"/>
            <a:pathLst>
              <a:path w="2854451" h="1862328">
                <a:moveTo>
                  <a:pt x="0" y="1862328"/>
                </a:moveTo>
                <a:lnTo>
                  <a:pt x="2854451" y="1862328"/>
                </a:lnTo>
                <a:lnTo>
                  <a:pt x="2854451" y="0"/>
                </a:lnTo>
                <a:lnTo>
                  <a:pt x="0" y="0"/>
                </a:lnTo>
                <a:lnTo>
                  <a:pt x="0" y="1862328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31820" y="4076700"/>
            <a:ext cx="2854452" cy="1863852"/>
          </a:xfrm>
          <a:custGeom>
            <a:avLst/>
            <a:gdLst/>
            <a:ahLst/>
            <a:cxnLst/>
            <a:rect l="l" t="t" r="r" b="b"/>
            <a:pathLst>
              <a:path w="2854452" h="1863852">
                <a:moveTo>
                  <a:pt x="0" y="1863852"/>
                </a:moveTo>
                <a:lnTo>
                  <a:pt x="2854452" y="1863852"/>
                </a:lnTo>
                <a:lnTo>
                  <a:pt x="2854452" y="0"/>
                </a:lnTo>
                <a:lnTo>
                  <a:pt x="0" y="0"/>
                </a:lnTo>
                <a:lnTo>
                  <a:pt x="0" y="186385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 anchor="ctr">
            <a:noAutofit/>
          </a:bodyPr>
          <a:lstStyle/>
          <a:p>
            <a:pPr marL="65088" marR="162677" algn="ctr">
              <a:lnSpc>
                <a:spcPct val="97696"/>
              </a:lnSpc>
              <a:spcBef>
                <a:spcPts val="3068"/>
              </a:spcBef>
            </a:pPr>
            <a:r>
              <a:rPr lang="en-US" b="1" spc="-6" dirty="0" err="1">
                <a:solidFill>
                  <a:srgbClr val="FFFFFF"/>
                </a:solidFill>
                <a:cs typeface="Cambria"/>
              </a:rPr>
              <a:t>www.usa.campusfrance.org</a:t>
            </a:r>
            <a:endParaRPr lang="en-US" spc="2" dirty="0">
              <a:solidFill>
                <a:srgbClr val="FFFFFF"/>
              </a:solidFill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85332" y="2141222"/>
            <a:ext cx="2854452" cy="1862327"/>
          </a:xfrm>
          <a:custGeom>
            <a:avLst/>
            <a:gdLst/>
            <a:ahLst/>
            <a:cxnLst/>
            <a:rect l="l" t="t" r="r" b="b"/>
            <a:pathLst>
              <a:path w="2854452" h="1862327">
                <a:moveTo>
                  <a:pt x="0" y="1862327"/>
                </a:moveTo>
                <a:lnTo>
                  <a:pt x="2854452" y="1862327"/>
                </a:lnTo>
                <a:lnTo>
                  <a:pt x="2854452" y="0"/>
                </a:lnTo>
                <a:lnTo>
                  <a:pt x="0" y="0"/>
                </a:lnTo>
                <a:lnTo>
                  <a:pt x="0" y="1862327"/>
                </a:lnTo>
                <a:close/>
              </a:path>
            </a:pathLst>
          </a:custGeom>
          <a:solidFill>
            <a:srgbClr val="F3A7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32984" y="2932239"/>
            <a:ext cx="2399131" cy="279908"/>
          </a:xfrm>
          <a:prstGeom prst="rect">
            <a:avLst/>
          </a:prstGeom>
        </p:spPr>
        <p:txBody>
          <a:bodyPr wrap="square" lIns="0" tIns="13525" rIns="0" bIns="0" rtlCol="0">
            <a:noAutofit/>
          </a:bodyPr>
          <a:lstStyle/>
          <a:p>
            <a:pPr marL="12700">
              <a:lnSpc>
                <a:spcPts val="2130"/>
              </a:lnSpc>
            </a:pPr>
            <a:r>
              <a:rPr sz="2000" b="1" dirty="0">
                <a:solidFill>
                  <a:srgbClr val="FFFFFF"/>
                </a:solidFill>
                <a:cs typeface="Cambria"/>
              </a:rPr>
              <a:t>30</a:t>
            </a:r>
            <a:r>
              <a:rPr lang="es-ES" sz="2000" b="1" spc="-20" dirty="0">
                <a:solidFill>
                  <a:srgbClr val="FFFFFF"/>
                </a:solidFill>
                <a:cs typeface="Cambria"/>
              </a:rPr>
              <a:t>,</a:t>
            </a:r>
            <a:r>
              <a:rPr sz="2000" b="1" dirty="0">
                <a:solidFill>
                  <a:srgbClr val="FFFFFF"/>
                </a:solidFill>
                <a:cs typeface="Cambria"/>
              </a:rPr>
              <a:t>0</a:t>
            </a:r>
            <a:r>
              <a:rPr sz="2000" b="1" spc="4" dirty="0">
                <a:solidFill>
                  <a:srgbClr val="FFFFFF"/>
                </a:solidFill>
                <a:cs typeface="Cambria"/>
              </a:rPr>
              <a:t>0</a:t>
            </a:r>
            <a:r>
              <a:rPr sz="2000" b="1" dirty="0">
                <a:solidFill>
                  <a:srgbClr val="FFFFFF"/>
                </a:solidFill>
                <a:cs typeface="Cambria"/>
              </a:rPr>
              <a:t>0</a:t>
            </a:r>
            <a:r>
              <a:rPr sz="2000" b="1" spc="69" dirty="0">
                <a:solidFill>
                  <a:srgbClr val="FFFFFF"/>
                </a:solidFill>
                <a:cs typeface="Cambria"/>
              </a:rPr>
              <a:t> </a:t>
            </a:r>
            <a:r>
              <a:rPr sz="2000" b="1" dirty="0">
                <a:solidFill>
                  <a:srgbClr val="FFFFFF"/>
                </a:solidFill>
                <a:cs typeface="Cambria"/>
              </a:rPr>
              <a:t>s</a:t>
            </a:r>
            <a:r>
              <a:rPr sz="2000" b="1" spc="4" dirty="0">
                <a:solidFill>
                  <a:srgbClr val="FFFFFF"/>
                </a:solidFill>
                <a:cs typeface="Cambria"/>
              </a:rPr>
              <a:t>c</a:t>
            </a:r>
            <a:r>
              <a:rPr sz="2000" b="1" dirty="0">
                <a:solidFill>
                  <a:srgbClr val="FFFFFF"/>
                </a:solidFill>
                <a:cs typeface="Cambria"/>
              </a:rPr>
              <a:t>holar</a:t>
            </a:r>
            <a:r>
              <a:rPr sz="2000" b="1" spc="4" dirty="0">
                <a:solidFill>
                  <a:srgbClr val="FFFFFF"/>
                </a:solidFill>
                <a:cs typeface="Cambria"/>
              </a:rPr>
              <a:t>s</a:t>
            </a:r>
            <a:r>
              <a:rPr sz="2000" b="1" dirty="0">
                <a:solidFill>
                  <a:srgbClr val="FFFFFF"/>
                </a:solidFill>
                <a:cs typeface="Cambria"/>
              </a:rPr>
              <a:t>hips</a:t>
            </a:r>
            <a:endParaRPr sz="2000" dirty="0"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215" y="4076700"/>
            <a:ext cx="2854452" cy="1863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</p:txBody>
      </p:sp>
      <p:sp>
        <p:nvSpPr>
          <p:cNvPr id="9" name="object 9"/>
          <p:cNvSpPr txBox="1"/>
          <p:nvPr/>
        </p:nvSpPr>
        <p:spPr>
          <a:xfrm>
            <a:off x="3131820" y="4076700"/>
            <a:ext cx="2854452" cy="1863852"/>
          </a:xfrm>
          <a:prstGeom prst="rect">
            <a:avLst/>
          </a:prstGeom>
        </p:spPr>
        <p:txBody>
          <a:bodyPr wrap="square" lIns="0" tIns="1474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 dirty="0"/>
          </a:p>
        </p:txBody>
      </p:sp>
      <p:sp>
        <p:nvSpPr>
          <p:cNvPr id="8" name="object 8"/>
          <p:cNvSpPr txBox="1"/>
          <p:nvPr/>
        </p:nvSpPr>
        <p:spPr>
          <a:xfrm>
            <a:off x="6085332" y="4076700"/>
            <a:ext cx="2854452" cy="1863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</p:txBody>
      </p:sp>
      <p:sp>
        <p:nvSpPr>
          <p:cNvPr id="7" name="object 7"/>
          <p:cNvSpPr txBox="1"/>
          <p:nvPr/>
        </p:nvSpPr>
        <p:spPr>
          <a:xfrm>
            <a:off x="3148586" y="2141222"/>
            <a:ext cx="2855975" cy="1862327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490054" marR="490853" algn="ctr">
              <a:lnSpc>
                <a:spcPct val="97696"/>
              </a:lnSpc>
              <a:spcBef>
                <a:spcPts val="3178"/>
              </a:spcBef>
            </a:pPr>
            <a:endParaRPr lang="es-ES" sz="1600" dirty="0"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83807" y="2141031"/>
            <a:ext cx="2854452" cy="1862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600" dirty="0"/>
          </a:p>
          <a:p>
            <a:pPr marL="926074" marR="924662" algn="ctr">
              <a:lnSpc>
                <a:spcPct val="97696"/>
              </a:lnSpc>
              <a:spcBef>
                <a:spcPts val="3342"/>
              </a:spcBef>
            </a:pPr>
            <a:r>
              <a:rPr sz="1600" spc="8" dirty="0">
                <a:solidFill>
                  <a:srgbClr val="FFFFFF"/>
                </a:solidFill>
                <a:cs typeface="Cambria"/>
              </a:rPr>
              <a:t>More than</a:t>
            </a:r>
            <a:endParaRPr sz="1600" dirty="0">
              <a:cs typeface="Cambria"/>
            </a:endParaRPr>
          </a:p>
          <a:p>
            <a:pPr marL="97432" marR="95738" algn="ctr">
              <a:lnSpc>
                <a:spcPct val="97696"/>
              </a:lnSpc>
              <a:spcBef>
                <a:spcPts val="2012"/>
              </a:spcBef>
            </a:pPr>
            <a:r>
              <a:rPr sz="1600" spc="3" dirty="0">
                <a:solidFill>
                  <a:srgbClr val="FFFFFF"/>
                </a:solidFill>
                <a:cs typeface="Cambria"/>
              </a:rPr>
              <a:t>m</a:t>
            </a:r>
            <a:r>
              <a:rPr lang="es-ES" sz="1600" spc="3" dirty="0" err="1">
                <a:solidFill>
                  <a:srgbClr val="FFFFFF"/>
                </a:solidFill>
                <a:cs typeface="Cambria"/>
              </a:rPr>
              <a:t>an</a:t>
            </a:r>
            <a:r>
              <a:rPr sz="1600" spc="3" dirty="0">
                <a:solidFill>
                  <a:srgbClr val="FFFFFF"/>
                </a:solidFill>
                <a:cs typeface="Cambria"/>
              </a:rPr>
              <a:t>aged by Campus France</a:t>
            </a:r>
            <a:endParaRPr sz="1600" dirty="0"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884" y="2144268"/>
            <a:ext cx="2854452" cy="1863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</p:txBody>
      </p:sp>
      <p:sp>
        <p:nvSpPr>
          <p:cNvPr id="4" name="object 4"/>
          <p:cNvSpPr txBox="1"/>
          <p:nvPr/>
        </p:nvSpPr>
        <p:spPr>
          <a:xfrm>
            <a:off x="3153158" y="219455"/>
            <a:ext cx="2854451" cy="18623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403440" marR="405816" algn="ctr">
              <a:lnSpc>
                <a:spcPct val="97696"/>
              </a:lnSpc>
              <a:spcBef>
                <a:spcPts val="3169"/>
              </a:spcBef>
            </a:pPr>
            <a:r>
              <a:rPr sz="2000" b="1" dirty="0">
                <a:solidFill>
                  <a:srgbClr val="FFFFFF"/>
                </a:solidFill>
                <a:cs typeface="Cambria"/>
              </a:rPr>
              <a:t>2</a:t>
            </a:r>
            <a:r>
              <a:rPr sz="2000" b="1" spc="4" dirty="0">
                <a:solidFill>
                  <a:srgbClr val="FFFFFF"/>
                </a:solidFill>
                <a:cs typeface="Cambria"/>
              </a:rPr>
              <a:t>5</a:t>
            </a:r>
            <a:r>
              <a:rPr sz="2000" b="1" dirty="0">
                <a:solidFill>
                  <a:srgbClr val="FFFFFF"/>
                </a:solidFill>
                <a:cs typeface="Cambria"/>
              </a:rPr>
              <a:t>0</a:t>
            </a:r>
            <a:r>
              <a:rPr sz="2000" spc="59" dirty="0">
                <a:solidFill>
                  <a:srgbClr val="FFFFFF"/>
                </a:solidFill>
                <a:cs typeface="Cambria"/>
              </a:rPr>
              <a:t> </a:t>
            </a:r>
            <a:r>
              <a:rPr sz="1600" dirty="0">
                <a:solidFill>
                  <a:srgbClr val="FFFFFF"/>
                </a:solidFill>
                <a:cs typeface="Cambria"/>
              </a:rPr>
              <a:t>local </a:t>
            </a:r>
            <a:r>
              <a:rPr sz="1600" spc="4" dirty="0">
                <a:solidFill>
                  <a:srgbClr val="FFFFFF"/>
                </a:solidFill>
                <a:cs typeface="Cambria"/>
              </a:rPr>
              <a:t>off</a:t>
            </a:r>
            <a:r>
              <a:rPr sz="1600" dirty="0">
                <a:solidFill>
                  <a:srgbClr val="FFFFFF"/>
                </a:solidFill>
                <a:cs typeface="Cambria"/>
              </a:rPr>
              <a:t>ices</a:t>
            </a:r>
            <a:endParaRPr sz="1600" dirty="0">
              <a:cs typeface="Cambria"/>
            </a:endParaRPr>
          </a:p>
          <a:p>
            <a:pPr marL="747713" marR="896491" algn="ctr">
              <a:lnSpc>
                <a:spcPts val="1535"/>
              </a:lnSpc>
              <a:spcBef>
                <a:spcPts val="76"/>
              </a:spcBef>
            </a:pPr>
            <a:r>
              <a:rPr sz="1600" spc="3" dirty="0">
                <a:solidFill>
                  <a:srgbClr val="FFFFFF"/>
                </a:solidFill>
                <a:cs typeface="Cambria"/>
              </a:rPr>
              <a:t>in more than</a:t>
            </a:r>
            <a:endParaRPr sz="1600" dirty="0">
              <a:cs typeface="Cambria"/>
            </a:endParaRPr>
          </a:p>
          <a:p>
            <a:pPr marL="466725" marR="600558" algn="ctr">
              <a:lnSpc>
                <a:spcPts val="2140"/>
              </a:lnSpc>
              <a:spcBef>
                <a:spcPts val="30"/>
              </a:spcBef>
            </a:pPr>
            <a:r>
              <a:rPr sz="2000" b="1" dirty="0">
                <a:solidFill>
                  <a:srgbClr val="FFFFFF"/>
                </a:solidFill>
                <a:cs typeface="Cambria"/>
              </a:rPr>
              <a:t>1</a:t>
            </a:r>
            <a:r>
              <a:rPr sz="2000" b="1" spc="4" dirty="0">
                <a:solidFill>
                  <a:srgbClr val="FFFFFF"/>
                </a:solidFill>
                <a:cs typeface="Cambria"/>
              </a:rPr>
              <a:t>2</a:t>
            </a:r>
            <a:r>
              <a:rPr sz="2000" b="1" dirty="0">
                <a:solidFill>
                  <a:srgbClr val="FFFFFF"/>
                </a:solidFill>
                <a:cs typeface="Cambria"/>
              </a:rPr>
              <a:t>0</a:t>
            </a:r>
            <a:r>
              <a:rPr sz="2000" spc="59" dirty="0">
                <a:solidFill>
                  <a:srgbClr val="FFFFFF"/>
                </a:solidFill>
                <a:cs typeface="Cambria"/>
              </a:rPr>
              <a:t> </a:t>
            </a:r>
            <a:r>
              <a:rPr sz="1600" dirty="0">
                <a:solidFill>
                  <a:srgbClr val="FFFFFF"/>
                </a:solidFill>
                <a:cs typeface="Cambria"/>
              </a:rPr>
              <a:t>coun</a:t>
            </a:r>
            <a:r>
              <a:rPr sz="1600" spc="-4" dirty="0">
                <a:solidFill>
                  <a:srgbClr val="FFFFFF"/>
                </a:solidFill>
                <a:cs typeface="Cambria"/>
              </a:rPr>
              <a:t>t</a:t>
            </a:r>
            <a:r>
              <a:rPr sz="1600" dirty="0">
                <a:solidFill>
                  <a:srgbClr val="FFFFFF"/>
                </a:solidFill>
                <a:cs typeface="Cambria"/>
              </a:rPr>
              <a:t>ries</a:t>
            </a:r>
            <a:endParaRPr sz="1600" dirty="0"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85332" y="219455"/>
            <a:ext cx="2854452" cy="1862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45484" marR="44556" algn="ctr">
              <a:lnSpc>
                <a:spcPct val="97696"/>
              </a:lnSpc>
              <a:spcBef>
                <a:spcPts val="3061"/>
              </a:spcBef>
            </a:pPr>
            <a:r>
              <a:rPr sz="1600" spc="-16" dirty="0">
                <a:solidFill>
                  <a:srgbClr val="FFFFFF"/>
                </a:solidFill>
                <a:cs typeface="Cambria"/>
              </a:rPr>
              <a:t>More than </a:t>
            </a:r>
            <a:r>
              <a:rPr sz="2000" b="1" spc="-16" dirty="0">
                <a:solidFill>
                  <a:srgbClr val="FFFFFF"/>
                </a:solidFill>
                <a:cs typeface="Cambria"/>
              </a:rPr>
              <a:t>1</a:t>
            </a:r>
            <a:r>
              <a:rPr lang="es-ES" sz="2000" b="1" spc="-16" dirty="0">
                <a:solidFill>
                  <a:srgbClr val="FFFFFF"/>
                </a:solidFill>
                <a:cs typeface="Cambria"/>
              </a:rPr>
              <a:t>9</a:t>
            </a:r>
            <a:r>
              <a:rPr sz="2000" b="1" spc="-16" dirty="0">
                <a:solidFill>
                  <a:srgbClr val="FFFFFF"/>
                </a:solidFill>
                <a:cs typeface="Cambria"/>
              </a:rPr>
              <a:t>0</a:t>
            </a:r>
            <a:r>
              <a:rPr lang="es-ES" sz="2000" b="1" spc="-16" dirty="0">
                <a:solidFill>
                  <a:srgbClr val="FFFFFF"/>
                </a:solidFill>
                <a:cs typeface="Cambria"/>
              </a:rPr>
              <a:t>,</a:t>
            </a:r>
            <a:r>
              <a:rPr sz="2000" b="1" spc="-16" dirty="0">
                <a:solidFill>
                  <a:srgbClr val="FFFFFF"/>
                </a:solidFill>
                <a:cs typeface="Cambria"/>
              </a:rPr>
              <a:t>000 </a:t>
            </a:r>
            <a:r>
              <a:rPr lang="es-ES" sz="2000" b="1" spc="-16" dirty="0">
                <a:solidFill>
                  <a:srgbClr val="FFFFFF"/>
                </a:solidFill>
                <a:cs typeface="Cambria"/>
              </a:rPr>
              <a:t>a</a:t>
            </a:r>
            <a:r>
              <a:rPr sz="2000" b="1" spc="-16" dirty="0" err="1">
                <a:solidFill>
                  <a:srgbClr val="FFFFFF"/>
                </a:solidFill>
                <a:cs typeface="Cambria"/>
              </a:rPr>
              <a:t>lumni</a:t>
            </a:r>
            <a:endParaRPr sz="2000" b="1" dirty="0">
              <a:cs typeface="Cambria"/>
            </a:endParaRPr>
          </a:p>
          <a:p>
            <a:pPr marL="438821" marR="438435" algn="ctr">
              <a:lnSpc>
                <a:spcPts val="2160"/>
              </a:lnSpc>
              <a:spcBef>
                <a:spcPts val="108"/>
              </a:spcBef>
            </a:pPr>
            <a:r>
              <a:rPr sz="1600" dirty="0">
                <a:solidFill>
                  <a:srgbClr val="FFFFFF"/>
                </a:solidFill>
                <a:cs typeface="Cambria"/>
              </a:rPr>
              <a:t>on</a:t>
            </a:r>
            <a:r>
              <a:rPr sz="1600" spc="29" dirty="0">
                <a:solidFill>
                  <a:srgbClr val="FFFFFF"/>
                </a:solidFill>
                <a:cs typeface="Cambria"/>
              </a:rPr>
              <a:t> </a:t>
            </a:r>
            <a:r>
              <a:rPr sz="2000" b="1" dirty="0">
                <a:solidFill>
                  <a:srgbClr val="FFFFFF"/>
                </a:solidFill>
                <a:cs typeface="Cambria"/>
              </a:rPr>
              <a:t>France</a:t>
            </a:r>
            <a:r>
              <a:rPr sz="2000" b="1" spc="54" dirty="0">
                <a:solidFill>
                  <a:srgbClr val="FFFFFF"/>
                </a:solidFill>
                <a:cs typeface="Cambria"/>
              </a:rPr>
              <a:t> </a:t>
            </a:r>
            <a:r>
              <a:rPr sz="2000" b="1" dirty="0">
                <a:solidFill>
                  <a:srgbClr val="FFFFFF"/>
                </a:solidFill>
                <a:cs typeface="Cambria"/>
              </a:rPr>
              <a:t>Alumni</a:t>
            </a:r>
            <a:endParaRPr lang="es-ES" sz="2000" b="1" dirty="0">
              <a:solidFill>
                <a:srgbClr val="FFFFFF"/>
              </a:solidFill>
              <a:cs typeface="Cambria"/>
            </a:endParaRPr>
          </a:p>
          <a:p>
            <a:pPr marL="438821" marR="438435" algn="ctr">
              <a:lnSpc>
                <a:spcPts val="2160"/>
              </a:lnSpc>
              <a:spcBef>
                <a:spcPts val="108"/>
              </a:spcBef>
            </a:pPr>
            <a:r>
              <a:rPr lang="en-US" sz="1600" dirty="0">
                <a:solidFill>
                  <a:srgbClr val="FFFFFF"/>
                </a:solidFill>
                <a:cs typeface="Cambria"/>
              </a:rPr>
              <a:t>social network</a:t>
            </a:r>
            <a:endParaRPr sz="1600" dirty="0"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7932" y="217932"/>
            <a:ext cx="2854452" cy="1863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lang="en-US" sz="1000" dirty="0"/>
          </a:p>
          <a:p>
            <a:pPr marL="160540" marR="162677" algn="ctr">
              <a:lnSpc>
                <a:spcPct val="97696"/>
              </a:lnSpc>
              <a:spcBef>
                <a:spcPts val="3068"/>
              </a:spcBef>
            </a:pPr>
            <a:r>
              <a:rPr lang="en-US" sz="2000" b="1" spc="-6" dirty="0">
                <a:solidFill>
                  <a:srgbClr val="FFFFFF"/>
                </a:solidFill>
                <a:cs typeface="Cambria"/>
              </a:rPr>
              <a:t>220</a:t>
            </a:r>
            <a:r>
              <a:rPr lang="en-US" sz="1600" spc="-6" dirty="0">
                <a:solidFill>
                  <a:srgbClr val="FFFFFF"/>
                </a:solidFill>
                <a:cs typeface="Cambria"/>
              </a:rPr>
              <a:t> staff members in France</a:t>
            </a:r>
            <a:endParaRPr lang="en-US" sz="1600" dirty="0">
              <a:cs typeface="Cambria"/>
            </a:endParaRPr>
          </a:p>
          <a:p>
            <a:pPr marL="476008" marR="477403" algn="ctr">
              <a:lnSpc>
                <a:spcPts val="2160"/>
              </a:lnSpc>
              <a:spcBef>
                <a:spcPts val="108"/>
              </a:spcBef>
            </a:pPr>
            <a:r>
              <a:rPr lang="en-US" sz="2000" b="1" spc="4" dirty="0">
                <a:solidFill>
                  <a:srgbClr val="FFFFFF"/>
                </a:solidFill>
                <a:cs typeface="Cambria"/>
              </a:rPr>
              <a:t>50</a:t>
            </a:r>
            <a:r>
              <a:rPr lang="en-US" sz="2000" b="1" dirty="0">
                <a:solidFill>
                  <a:srgbClr val="FFFFFF"/>
                </a:solidFill>
                <a:cs typeface="Cambria"/>
              </a:rPr>
              <a:t>0</a:t>
            </a:r>
            <a:r>
              <a:rPr lang="en-US" sz="1600" spc="-39" dirty="0">
                <a:solidFill>
                  <a:srgbClr val="FFFFFF"/>
                </a:solidFill>
                <a:cs typeface="Cambria"/>
              </a:rPr>
              <a:t> </a:t>
            </a:r>
            <a:r>
              <a:rPr lang="en-US" sz="1600" dirty="0">
                <a:solidFill>
                  <a:srgbClr val="FFFFFF"/>
                </a:solidFill>
                <a:cs typeface="Cambria"/>
              </a:rPr>
              <a:t>st</a:t>
            </a:r>
            <a:r>
              <a:rPr lang="en-US" sz="1600" spc="4" dirty="0">
                <a:solidFill>
                  <a:srgbClr val="FFFFFF"/>
                </a:solidFill>
                <a:cs typeface="Cambria"/>
              </a:rPr>
              <a:t>a</a:t>
            </a:r>
            <a:r>
              <a:rPr lang="en-US" sz="1600" dirty="0">
                <a:solidFill>
                  <a:srgbClr val="FFFFFF"/>
                </a:solidFill>
                <a:cs typeface="Cambria"/>
              </a:rPr>
              <a:t>ff</a:t>
            </a:r>
            <a:r>
              <a:rPr lang="en-US" sz="1600" spc="50" dirty="0">
                <a:solidFill>
                  <a:srgbClr val="FFFFFF"/>
                </a:solidFill>
                <a:cs typeface="Cambria"/>
              </a:rPr>
              <a:t> </a:t>
            </a:r>
            <a:r>
              <a:rPr lang="en-US" sz="1600" spc="4" dirty="0">
                <a:solidFill>
                  <a:srgbClr val="FFFFFF"/>
                </a:solidFill>
                <a:cs typeface="Cambria"/>
              </a:rPr>
              <a:t>m</a:t>
            </a:r>
            <a:r>
              <a:rPr lang="en-US" sz="1600" dirty="0">
                <a:solidFill>
                  <a:srgbClr val="FFFFFF"/>
                </a:solidFill>
                <a:cs typeface="Cambria"/>
              </a:rPr>
              <a:t>embe</a:t>
            </a:r>
            <a:r>
              <a:rPr lang="en-US" sz="1600" spc="-9" dirty="0">
                <a:solidFill>
                  <a:srgbClr val="FFFFFF"/>
                </a:solidFill>
                <a:cs typeface="Cambria"/>
              </a:rPr>
              <a:t>r</a:t>
            </a:r>
            <a:r>
              <a:rPr lang="en-US" sz="1600" dirty="0">
                <a:solidFill>
                  <a:srgbClr val="FFFFFF"/>
                </a:solidFill>
                <a:cs typeface="Cambria"/>
              </a:rPr>
              <a:t>s</a:t>
            </a:r>
            <a:endParaRPr lang="en-US" sz="1600" dirty="0">
              <a:cs typeface="Cambria"/>
            </a:endParaRPr>
          </a:p>
          <a:p>
            <a:pPr marL="929474" marR="932344" algn="ctr">
              <a:lnSpc>
                <a:spcPts val="1745"/>
              </a:lnSpc>
            </a:pPr>
            <a:r>
              <a:rPr lang="en-US" sz="1600" spc="2" dirty="0">
                <a:solidFill>
                  <a:srgbClr val="FFFFFF"/>
                </a:solidFill>
                <a:cs typeface="Cambria"/>
              </a:rPr>
              <a:t>worldwide</a:t>
            </a:r>
          </a:p>
          <a:p>
            <a:pPr marL="929474" marR="932344" algn="ctr">
              <a:lnSpc>
                <a:spcPts val="1745"/>
              </a:lnSpc>
            </a:pPr>
            <a:endParaRPr lang="en-US" sz="1600" dirty="0">
              <a:cs typeface="Cambria"/>
            </a:endParaRPr>
          </a:p>
        </p:txBody>
      </p:sp>
      <p:pic>
        <p:nvPicPr>
          <p:cNvPr id="91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16407" y="216407"/>
            <a:ext cx="8711183" cy="572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800" y="5490966"/>
            <a:ext cx="2802636" cy="961644"/>
          </a:xfrm>
          <a:custGeom>
            <a:avLst/>
            <a:gdLst/>
            <a:ahLst/>
            <a:cxnLst/>
            <a:rect l="l" t="t" r="r" b="b"/>
            <a:pathLst>
              <a:path w="2802636" h="961644">
                <a:moveTo>
                  <a:pt x="0" y="961644"/>
                </a:moveTo>
                <a:lnTo>
                  <a:pt x="2802636" y="961644"/>
                </a:lnTo>
                <a:lnTo>
                  <a:pt x="2802636" y="0"/>
                </a:lnTo>
                <a:lnTo>
                  <a:pt x="0" y="0"/>
                </a:lnTo>
                <a:lnTo>
                  <a:pt x="0" y="96164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3993" y="4569079"/>
            <a:ext cx="5042789" cy="1307604"/>
          </a:xfrm>
          <a:custGeom>
            <a:avLst/>
            <a:gdLst/>
            <a:ahLst/>
            <a:cxnLst/>
            <a:rect l="l" t="t" r="r" b="b"/>
            <a:pathLst>
              <a:path w="5042788" h="1307604">
                <a:moveTo>
                  <a:pt x="0" y="347980"/>
                </a:moveTo>
                <a:lnTo>
                  <a:pt x="67056" y="1307604"/>
                </a:lnTo>
                <a:lnTo>
                  <a:pt x="5042789" y="959612"/>
                </a:lnTo>
                <a:lnTo>
                  <a:pt x="4975733" y="0"/>
                </a:lnTo>
                <a:lnTo>
                  <a:pt x="0" y="347980"/>
                </a:lnTo>
                <a:close/>
              </a:path>
            </a:pathLst>
          </a:custGeom>
          <a:solidFill>
            <a:srgbClr val="DF0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85491" y="4905629"/>
            <a:ext cx="2691384" cy="736930"/>
          </a:xfrm>
          <a:custGeom>
            <a:avLst/>
            <a:gdLst/>
            <a:ahLst/>
            <a:cxnLst/>
            <a:rect l="l" t="t" r="r" b="b"/>
            <a:pathLst>
              <a:path w="2691384" h="736930">
                <a:moveTo>
                  <a:pt x="1224407" y="665607"/>
                </a:moveTo>
                <a:lnTo>
                  <a:pt x="1249552" y="558165"/>
                </a:lnTo>
                <a:lnTo>
                  <a:pt x="1321308" y="251587"/>
                </a:lnTo>
                <a:lnTo>
                  <a:pt x="1395730" y="442595"/>
                </a:lnTo>
                <a:lnTo>
                  <a:pt x="1435608" y="545211"/>
                </a:lnTo>
                <a:lnTo>
                  <a:pt x="1475739" y="648081"/>
                </a:lnTo>
                <a:lnTo>
                  <a:pt x="1621536" y="637921"/>
                </a:lnTo>
                <a:lnTo>
                  <a:pt x="1374139" y="89281"/>
                </a:lnTo>
                <a:lnTo>
                  <a:pt x="1246504" y="98298"/>
                </a:lnTo>
                <a:lnTo>
                  <a:pt x="1079372" y="675767"/>
                </a:lnTo>
                <a:lnTo>
                  <a:pt x="1224407" y="665607"/>
                </a:lnTo>
                <a:close/>
              </a:path>
              <a:path w="2691384" h="736930">
                <a:moveTo>
                  <a:pt x="1274698" y="451104"/>
                </a:moveTo>
                <a:lnTo>
                  <a:pt x="1321308" y="251587"/>
                </a:lnTo>
                <a:lnTo>
                  <a:pt x="1249552" y="558165"/>
                </a:lnTo>
                <a:lnTo>
                  <a:pt x="1435608" y="545211"/>
                </a:lnTo>
                <a:lnTo>
                  <a:pt x="1395730" y="442595"/>
                </a:lnTo>
                <a:lnTo>
                  <a:pt x="1274698" y="451104"/>
                </a:lnTo>
                <a:close/>
              </a:path>
              <a:path w="2691384" h="736930">
                <a:moveTo>
                  <a:pt x="1662811" y="635000"/>
                </a:moveTo>
                <a:lnTo>
                  <a:pt x="1798574" y="625475"/>
                </a:lnTo>
                <a:lnTo>
                  <a:pt x="1774063" y="275082"/>
                </a:lnTo>
                <a:lnTo>
                  <a:pt x="1998090" y="611505"/>
                </a:lnTo>
                <a:lnTo>
                  <a:pt x="2133091" y="602107"/>
                </a:lnTo>
                <a:lnTo>
                  <a:pt x="2093721" y="38989"/>
                </a:lnTo>
                <a:lnTo>
                  <a:pt x="1958339" y="48514"/>
                </a:lnTo>
                <a:lnTo>
                  <a:pt x="1982851" y="398907"/>
                </a:lnTo>
                <a:lnTo>
                  <a:pt x="1759077" y="62357"/>
                </a:lnTo>
                <a:lnTo>
                  <a:pt x="1623440" y="71882"/>
                </a:lnTo>
                <a:lnTo>
                  <a:pt x="1662811" y="635000"/>
                </a:lnTo>
                <a:close/>
              </a:path>
              <a:path w="2691384" h="736930">
                <a:moveTo>
                  <a:pt x="2479166" y="262382"/>
                </a:moveTo>
                <a:lnTo>
                  <a:pt x="2652014" y="0"/>
                </a:lnTo>
                <a:lnTo>
                  <a:pt x="2484247" y="11684"/>
                </a:lnTo>
                <a:lnTo>
                  <a:pt x="2375154" y="196977"/>
                </a:lnTo>
                <a:lnTo>
                  <a:pt x="2332990" y="271780"/>
                </a:lnTo>
                <a:lnTo>
                  <a:pt x="2315591" y="23495"/>
                </a:lnTo>
                <a:lnTo>
                  <a:pt x="2179828" y="33020"/>
                </a:lnTo>
                <a:lnTo>
                  <a:pt x="2219197" y="596138"/>
                </a:lnTo>
                <a:lnTo>
                  <a:pt x="2354960" y="586613"/>
                </a:lnTo>
                <a:lnTo>
                  <a:pt x="2344547" y="438150"/>
                </a:lnTo>
                <a:lnTo>
                  <a:pt x="2395982" y="373126"/>
                </a:lnTo>
                <a:lnTo>
                  <a:pt x="2530475" y="574294"/>
                </a:lnTo>
                <a:lnTo>
                  <a:pt x="2691384" y="563118"/>
                </a:lnTo>
                <a:lnTo>
                  <a:pt x="2479166" y="262382"/>
                </a:lnTo>
                <a:close/>
              </a:path>
              <a:path w="2691384" h="736930">
                <a:moveTo>
                  <a:pt x="470661" y="152527"/>
                </a:moveTo>
                <a:lnTo>
                  <a:pt x="0" y="185420"/>
                </a:lnTo>
                <a:lnTo>
                  <a:pt x="7365" y="290195"/>
                </a:lnTo>
                <a:lnTo>
                  <a:pt x="173227" y="278638"/>
                </a:lnTo>
                <a:lnTo>
                  <a:pt x="205231" y="736930"/>
                </a:lnTo>
                <a:lnTo>
                  <a:pt x="340994" y="727443"/>
                </a:lnTo>
                <a:lnTo>
                  <a:pt x="308990" y="269113"/>
                </a:lnTo>
                <a:lnTo>
                  <a:pt x="478027" y="257302"/>
                </a:lnTo>
                <a:lnTo>
                  <a:pt x="470661" y="152527"/>
                </a:lnTo>
                <a:close/>
              </a:path>
              <a:path w="2691384" h="736930">
                <a:moveTo>
                  <a:pt x="685926" y="466979"/>
                </a:moveTo>
                <a:lnTo>
                  <a:pt x="885951" y="453009"/>
                </a:lnTo>
                <a:lnTo>
                  <a:pt x="902334" y="688187"/>
                </a:lnTo>
                <a:lnTo>
                  <a:pt x="1037335" y="678688"/>
                </a:lnTo>
                <a:lnTo>
                  <a:pt x="997965" y="115697"/>
                </a:lnTo>
                <a:lnTo>
                  <a:pt x="862964" y="125095"/>
                </a:lnTo>
                <a:lnTo>
                  <a:pt x="878585" y="348615"/>
                </a:lnTo>
                <a:lnTo>
                  <a:pt x="678687" y="362585"/>
                </a:lnTo>
                <a:lnTo>
                  <a:pt x="663066" y="139065"/>
                </a:lnTo>
                <a:lnTo>
                  <a:pt x="527303" y="148590"/>
                </a:lnTo>
                <a:lnTo>
                  <a:pt x="566673" y="711657"/>
                </a:lnTo>
                <a:lnTo>
                  <a:pt x="702436" y="702170"/>
                </a:lnTo>
                <a:lnTo>
                  <a:pt x="685926" y="466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25465" y="4785487"/>
            <a:ext cx="1556256" cy="657479"/>
          </a:xfrm>
          <a:custGeom>
            <a:avLst/>
            <a:gdLst/>
            <a:ahLst/>
            <a:cxnLst/>
            <a:rect l="l" t="t" r="r" b="b"/>
            <a:pathLst>
              <a:path w="1556256" h="657478">
                <a:moveTo>
                  <a:pt x="687813" y="602453"/>
                </a:moveTo>
                <a:lnTo>
                  <a:pt x="689098" y="398721"/>
                </a:lnTo>
                <a:lnTo>
                  <a:pt x="686808" y="384515"/>
                </a:lnTo>
                <a:lnTo>
                  <a:pt x="684989" y="369548"/>
                </a:lnTo>
                <a:lnTo>
                  <a:pt x="683640" y="353821"/>
                </a:lnTo>
                <a:lnTo>
                  <a:pt x="682116" y="599693"/>
                </a:lnTo>
                <a:lnTo>
                  <a:pt x="687813" y="602453"/>
                </a:lnTo>
                <a:close/>
              </a:path>
              <a:path w="1556256" h="657478">
                <a:moveTo>
                  <a:pt x="1222755" y="21462"/>
                </a:moveTo>
                <a:lnTo>
                  <a:pt x="1086230" y="30987"/>
                </a:lnTo>
                <a:lnTo>
                  <a:pt x="1112138" y="402335"/>
                </a:lnTo>
                <a:lnTo>
                  <a:pt x="1112830" y="409495"/>
                </a:lnTo>
                <a:lnTo>
                  <a:pt x="1117425" y="437546"/>
                </a:lnTo>
                <a:lnTo>
                  <a:pt x="1124839" y="463357"/>
                </a:lnTo>
                <a:lnTo>
                  <a:pt x="1135076" y="486934"/>
                </a:lnTo>
                <a:lnTo>
                  <a:pt x="1148138" y="508283"/>
                </a:lnTo>
                <a:lnTo>
                  <a:pt x="1164028" y="527410"/>
                </a:lnTo>
                <a:lnTo>
                  <a:pt x="1182750" y="544321"/>
                </a:lnTo>
                <a:lnTo>
                  <a:pt x="1208784" y="561344"/>
                </a:lnTo>
                <a:lnTo>
                  <a:pt x="1230328" y="571309"/>
                </a:lnTo>
                <a:lnTo>
                  <a:pt x="1253585" y="578864"/>
                </a:lnTo>
                <a:lnTo>
                  <a:pt x="1278557" y="584011"/>
                </a:lnTo>
                <a:lnTo>
                  <a:pt x="1305243" y="586752"/>
                </a:lnTo>
                <a:lnTo>
                  <a:pt x="1319228" y="587222"/>
                </a:lnTo>
                <a:lnTo>
                  <a:pt x="1333643" y="587090"/>
                </a:lnTo>
                <a:lnTo>
                  <a:pt x="1355684" y="585787"/>
                </a:lnTo>
                <a:lnTo>
                  <a:pt x="1383039" y="582262"/>
                </a:lnTo>
                <a:lnTo>
                  <a:pt x="1408614" y="576721"/>
                </a:lnTo>
                <a:lnTo>
                  <a:pt x="1432418" y="569173"/>
                </a:lnTo>
                <a:lnTo>
                  <a:pt x="1454457" y="559623"/>
                </a:lnTo>
                <a:lnTo>
                  <a:pt x="1478240" y="545737"/>
                </a:lnTo>
                <a:lnTo>
                  <a:pt x="1498575" y="529659"/>
                </a:lnTo>
                <a:lnTo>
                  <a:pt x="1515970" y="511159"/>
                </a:lnTo>
                <a:lnTo>
                  <a:pt x="1530435" y="490260"/>
                </a:lnTo>
                <a:lnTo>
                  <a:pt x="1541062" y="469046"/>
                </a:lnTo>
                <a:lnTo>
                  <a:pt x="1548907" y="446200"/>
                </a:lnTo>
                <a:lnTo>
                  <a:pt x="1553950" y="421830"/>
                </a:lnTo>
                <a:lnTo>
                  <a:pt x="1556188" y="395945"/>
                </a:lnTo>
                <a:lnTo>
                  <a:pt x="1556256" y="382437"/>
                </a:lnTo>
                <a:lnTo>
                  <a:pt x="1555622" y="368553"/>
                </a:lnTo>
                <a:lnTo>
                  <a:pt x="1529841" y="0"/>
                </a:lnTo>
                <a:lnTo>
                  <a:pt x="1394078" y="9524"/>
                </a:lnTo>
                <a:lnTo>
                  <a:pt x="1419859" y="377316"/>
                </a:lnTo>
                <a:lnTo>
                  <a:pt x="1420140" y="382008"/>
                </a:lnTo>
                <a:lnTo>
                  <a:pt x="1420352" y="397524"/>
                </a:lnTo>
                <a:lnTo>
                  <a:pt x="1419368" y="411652"/>
                </a:lnTo>
                <a:lnTo>
                  <a:pt x="1417189" y="424392"/>
                </a:lnTo>
                <a:lnTo>
                  <a:pt x="1413814" y="435742"/>
                </a:lnTo>
                <a:lnTo>
                  <a:pt x="1409243" y="445705"/>
                </a:lnTo>
                <a:lnTo>
                  <a:pt x="1403476" y="454278"/>
                </a:lnTo>
                <a:lnTo>
                  <a:pt x="1391836" y="465366"/>
                </a:lnTo>
                <a:lnTo>
                  <a:pt x="1381480" y="471758"/>
                </a:lnTo>
                <a:lnTo>
                  <a:pt x="1369599" y="476640"/>
                </a:lnTo>
                <a:lnTo>
                  <a:pt x="1356190" y="480003"/>
                </a:lnTo>
                <a:lnTo>
                  <a:pt x="1341246" y="481837"/>
                </a:lnTo>
                <a:lnTo>
                  <a:pt x="1335105" y="482141"/>
                </a:lnTo>
                <a:lnTo>
                  <a:pt x="1320239" y="481661"/>
                </a:lnTo>
                <a:lnTo>
                  <a:pt x="1306762" y="479360"/>
                </a:lnTo>
                <a:lnTo>
                  <a:pt x="1294676" y="475238"/>
                </a:lnTo>
                <a:lnTo>
                  <a:pt x="1283978" y="469297"/>
                </a:lnTo>
                <a:lnTo>
                  <a:pt x="1274668" y="461537"/>
                </a:lnTo>
                <a:lnTo>
                  <a:pt x="1266746" y="451959"/>
                </a:lnTo>
                <a:lnTo>
                  <a:pt x="1260210" y="440563"/>
                </a:lnTo>
                <a:lnTo>
                  <a:pt x="1255061" y="427350"/>
                </a:lnTo>
                <a:lnTo>
                  <a:pt x="1251297" y="412322"/>
                </a:lnTo>
                <a:lnTo>
                  <a:pt x="1248917" y="395477"/>
                </a:lnTo>
                <a:lnTo>
                  <a:pt x="1222755" y="21462"/>
                </a:lnTo>
                <a:close/>
              </a:path>
              <a:path w="1556256" h="657478">
                <a:moveTo>
                  <a:pt x="543172" y="326773"/>
                </a:moveTo>
                <a:lnTo>
                  <a:pt x="543940" y="340613"/>
                </a:lnTo>
                <a:lnTo>
                  <a:pt x="546099" y="372363"/>
                </a:lnTo>
                <a:lnTo>
                  <a:pt x="548350" y="391952"/>
                </a:lnTo>
                <a:lnTo>
                  <a:pt x="550440" y="405262"/>
                </a:lnTo>
                <a:lnTo>
                  <a:pt x="552959" y="418266"/>
                </a:lnTo>
                <a:lnTo>
                  <a:pt x="555907" y="430964"/>
                </a:lnTo>
                <a:lnTo>
                  <a:pt x="559285" y="443354"/>
                </a:lnTo>
                <a:lnTo>
                  <a:pt x="563095" y="455435"/>
                </a:lnTo>
                <a:lnTo>
                  <a:pt x="567336" y="467207"/>
                </a:lnTo>
                <a:lnTo>
                  <a:pt x="572011" y="478667"/>
                </a:lnTo>
                <a:lnTo>
                  <a:pt x="577120" y="489816"/>
                </a:lnTo>
                <a:lnTo>
                  <a:pt x="582664" y="500652"/>
                </a:lnTo>
                <a:lnTo>
                  <a:pt x="588644" y="511174"/>
                </a:lnTo>
                <a:lnTo>
                  <a:pt x="596878" y="524120"/>
                </a:lnTo>
                <a:lnTo>
                  <a:pt x="604595" y="534877"/>
                </a:lnTo>
                <a:lnTo>
                  <a:pt x="612754" y="545043"/>
                </a:lnTo>
                <a:lnTo>
                  <a:pt x="621354" y="554617"/>
                </a:lnTo>
                <a:lnTo>
                  <a:pt x="630392" y="563601"/>
                </a:lnTo>
                <a:lnTo>
                  <a:pt x="639868" y="571996"/>
                </a:lnTo>
                <a:lnTo>
                  <a:pt x="649780" y="579802"/>
                </a:lnTo>
                <a:lnTo>
                  <a:pt x="660126" y="587019"/>
                </a:lnTo>
                <a:lnTo>
                  <a:pt x="670905" y="593650"/>
                </a:lnTo>
                <a:lnTo>
                  <a:pt x="682116" y="599693"/>
                </a:lnTo>
                <a:lnTo>
                  <a:pt x="683640" y="353821"/>
                </a:lnTo>
                <a:lnTo>
                  <a:pt x="681100" y="312292"/>
                </a:lnTo>
                <a:lnTo>
                  <a:pt x="681063" y="311093"/>
                </a:lnTo>
                <a:lnTo>
                  <a:pt x="680933" y="291424"/>
                </a:lnTo>
                <a:lnTo>
                  <a:pt x="681747" y="273048"/>
                </a:lnTo>
                <a:lnTo>
                  <a:pt x="683506" y="255964"/>
                </a:lnTo>
                <a:lnTo>
                  <a:pt x="686208" y="240173"/>
                </a:lnTo>
                <a:lnTo>
                  <a:pt x="689855" y="225674"/>
                </a:lnTo>
                <a:lnTo>
                  <a:pt x="694446" y="212466"/>
                </a:lnTo>
                <a:lnTo>
                  <a:pt x="699982" y="200550"/>
                </a:lnTo>
                <a:lnTo>
                  <a:pt x="706461" y="189924"/>
                </a:lnTo>
                <a:lnTo>
                  <a:pt x="722253" y="172541"/>
                </a:lnTo>
                <a:lnTo>
                  <a:pt x="741821" y="160315"/>
                </a:lnTo>
                <a:lnTo>
                  <a:pt x="765166" y="153242"/>
                </a:lnTo>
                <a:lnTo>
                  <a:pt x="778255" y="151637"/>
                </a:lnTo>
                <a:lnTo>
                  <a:pt x="783509" y="151386"/>
                </a:lnTo>
                <a:lnTo>
                  <a:pt x="796989" y="151852"/>
                </a:lnTo>
                <a:lnTo>
                  <a:pt x="809696" y="153977"/>
                </a:lnTo>
                <a:lnTo>
                  <a:pt x="821628" y="157764"/>
                </a:lnTo>
                <a:lnTo>
                  <a:pt x="832783" y="163217"/>
                </a:lnTo>
                <a:lnTo>
                  <a:pt x="843159" y="170340"/>
                </a:lnTo>
                <a:lnTo>
                  <a:pt x="852755" y="179137"/>
                </a:lnTo>
                <a:lnTo>
                  <a:pt x="861567" y="189610"/>
                </a:lnTo>
                <a:lnTo>
                  <a:pt x="869003" y="200765"/>
                </a:lnTo>
                <a:lnTo>
                  <a:pt x="878882" y="220564"/>
                </a:lnTo>
                <a:lnTo>
                  <a:pt x="886865" y="243562"/>
                </a:lnTo>
                <a:lnTo>
                  <a:pt x="890145" y="256262"/>
                </a:lnTo>
                <a:lnTo>
                  <a:pt x="892951" y="269764"/>
                </a:lnTo>
                <a:lnTo>
                  <a:pt x="895283" y="284068"/>
                </a:lnTo>
                <a:lnTo>
                  <a:pt x="897141" y="299175"/>
                </a:lnTo>
                <a:lnTo>
                  <a:pt x="898524" y="315086"/>
                </a:lnTo>
                <a:lnTo>
                  <a:pt x="900302" y="340994"/>
                </a:lnTo>
                <a:lnTo>
                  <a:pt x="901160" y="360635"/>
                </a:lnTo>
                <a:lnTo>
                  <a:pt x="901191" y="375382"/>
                </a:lnTo>
                <a:lnTo>
                  <a:pt x="900651" y="389442"/>
                </a:lnTo>
                <a:lnTo>
                  <a:pt x="899539" y="402816"/>
                </a:lnTo>
                <a:lnTo>
                  <a:pt x="897856" y="415502"/>
                </a:lnTo>
                <a:lnTo>
                  <a:pt x="892776" y="438814"/>
                </a:lnTo>
                <a:lnTo>
                  <a:pt x="885411" y="459378"/>
                </a:lnTo>
                <a:lnTo>
                  <a:pt x="879854" y="470463"/>
                </a:lnTo>
                <a:lnTo>
                  <a:pt x="872248" y="482156"/>
                </a:lnTo>
                <a:lnTo>
                  <a:pt x="863597" y="492218"/>
                </a:lnTo>
                <a:lnTo>
                  <a:pt x="853901" y="500644"/>
                </a:lnTo>
                <a:lnTo>
                  <a:pt x="843161" y="507430"/>
                </a:lnTo>
                <a:lnTo>
                  <a:pt x="831376" y="512571"/>
                </a:lnTo>
                <a:lnTo>
                  <a:pt x="818546" y="516065"/>
                </a:lnTo>
                <a:lnTo>
                  <a:pt x="804671" y="517905"/>
                </a:lnTo>
                <a:lnTo>
                  <a:pt x="797498" y="518185"/>
                </a:lnTo>
                <a:lnTo>
                  <a:pt x="783911" y="517516"/>
                </a:lnTo>
                <a:lnTo>
                  <a:pt x="771155" y="515214"/>
                </a:lnTo>
                <a:lnTo>
                  <a:pt x="759234" y="511276"/>
                </a:lnTo>
                <a:lnTo>
                  <a:pt x="748150" y="505695"/>
                </a:lnTo>
                <a:lnTo>
                  <a:pt x="737908" y="498466"/>
                </a:lnTo>
                <a:lnTo>
                  <a:pt x="728511" y="489584"/>
                </a:lnTo>
                <a:lnTo>
                  <a:pt x="719962" y="479043"/>
                </a:lnTo>
                <a:lnTo>
                  <a:pt x="712778" y="467949"/>
                </a:lnTo>
                <a:lnTo>
                  <a:pt x="702987" y="447927"/>
                </a:lnTo>
                <a:lnTo>
                  <a:pt x="695096" y="424849"/>
                </a:lnTo>
                <a:lnTo>
                  <a:pt x="691861" y="412166"/>
                </a:lnTo>
                <a:lnTo>
                  <a:pt x="689098" y="398721"/>
                </a:lnTo>
                <a:lnTo>
                  <a:pt x="687813" y="602453"/>
                </a:lnTo>
                <a:lnTo>
                  <a:pt x="710672" y="611668"/>
                </a:lnTo>
                <a:lnTo>
                  <a:pt x="734524" y="618407"/>
                </a:lnTo>
                <a:lnTo>
                  <a:pt x="759369" y="622676"/>
                </a:lnTo>
                <a:lnTo>
                  <a:pt x="785207" y="624480"/>
                </a:lnTo>
                <a:lnTo>
                  <a:pt x="798498" y="624459"/>
                </a:lnTo>
                <a:lnTo>
                  <a:pt x="818557" y="623303"/>
                </a:lnTo>
                <a:lnTo>
                  <a:pt x="845066" y="619611"/>
                </a:lnTo>
                <a:lnTo>
                  <a:pt x="870250" y="613488"/>
                </a:lnTo>
                <a:lnTo>
                  <a:pt x="894112" y="604946"/>
                </a:lnTo>
                <a:lnTo>
                  <a:pt x="916658" y="593994"/>
                </a:lnTo>
                <a:lnTo>
                  <a:pt x="937894" y="580643"/>
                </a:lnTo>
                <a:lnTo>
                  <a:pt x="960706" y="562131"/>
                </a:lnTo>
                <a:lnTo>
                  <a:pt x="978141" y="543908"/>
                </a:lnTo>
                <a:lnTo>
                  <a:pt x="993486" y="523619"/>
                </a:lnTo>
                <a:lnTo>
                  <a:pt x="1006741" y="501274"/>
                </a:lnTo>
                <a:lnTo>
                  <a:pt x="1017904" y="476884"/>
                </a:lnTo>
                <a:lnTo>
                  <a:pt x="1025292" y="455957"/>
                </a:lnTo>
                <a:lnTo>
                  <a:pt x="1031500" y="432481"/>
                </a:lnTo>
                <a:lnTo>
                  <a:pt x="1035893" y="408044"/>
                </a:lnTo>
                <a:lnTo>
                  <a:pt x="1038476" y="382642"/>
                </a:lnTo>
                <a:lnTo>
                  <a:pt x="1039252" y="356272"/>
                </a:lnTo>
                <a:lnTo>
                  <a:pt x="1038964" y="342722"/>
                </a:lnTo>
                <a:lnTo>
                  <a:pt x="1036446" y="303021"/>
                </a:lnTo>
                <a:lnTo>
                  <a:pt x="1034144" y="280543"/>
                </a:lnTo>
                <a:lnTo>
                  <a:pt x="1029758" y="254260"/>
                </a:lnTo>
                <a:lnTo>
                  <a:pt x="1023634" y="229184"/>
                </a:lnTo>
                <a:lnTo>
                  <a:pt x="1015767" y="205312"/>
                </a:lnTo>
                <a:lnTo>
                  <a:pt x="1006154" y="182639"/>
                </a:lnTo>
                <a:lnTo>
                  <a:pt x="994790" y="161162"/>
                </a:lnTo>
                <a:lnTo>
                  <a:pt x="977870" y="135693"/>
                </a:lnTo>
                <a:lnTo>
                  <a:pt x="961216" y="115901"/>
                </a:lnTo>
                <a:lnTo>
                  <a:pt x="942817" y="98407"/>
                </a:lnTo>
                <a:lnTo>
                  <a:pt x="922680" y="83222"/>
                </a:lnTo>
                <a:lnTo>
                  <a:pt x="900810" y="70357"/>
                </a:lnTo>
                <a:lnTo>
                  <a:pt x="871929" y="57909"/>
                </a:lnTo>
                <a:lnTo>
                  <a:pt x="848070" y="50952"/>
                </a:lnTo>
                <a:lnTo>
                  <a:pt x="823277" y="46535"/>
                </a:lnTo>
                <a:lnTo>
                  <a:pt x="797550" y="44662"/>
                </a:lnTo>
                <a:lnTo>
                  <a:pt x="784337" y="44681"/>
                </a:lnTo>
                <a:lnTo>
                  <a:pt x="763516" y="45934"/>
                </a:lnTo>
                <a:lnTo>
                  <a:pt x="737057" y="49673"/>
                </a:lnTo>
                <a:lnTo>
                  <a:pt x="711908" y="55827"/>
                </a:lnTo>
                <a:lnTo>
                  <a:pt x="688064" y="64394"/>
                </a:lnTo>
                <a:lnTo>
                  <a:pt x="665520" y="75376"/>
                </a:lnTo>
                <a:lnTo>
                  <a:pt x="644270" y="88772"/>
                </a:lnTo>
                <a:lnTo>
                  <a:pt x="621235" y="107418"/>
                </a:lnTo>
                <a:lnTo>
                  <a:pt x="603761" y="125630"/>
                </a:lnTo>
                <a:lnTo>
                  <a:pt x="588406" y="145883"/>
                </a:lnTo>
                <a:lnTo>
                  <a:pt x="575158" y="168182"/>
                </a:lnTo>
                <a:lnTo>
                  <a:pt x="564006" y="192531"/>
                </a:lnTo>
                <a:lnTo>
                  <a:pt x="556641" y="213505"/>
                </a:lnTo>
                <a:lnTo>
                  <a:pt x="550486" y="236935"/>
                </a:lnTo>
                <a:lnTo>
                  <a:pt x="546135" y="261354"/>
                </a:lnTo>
                <a:lnTo>
                  <a:pt x="543591" y="286769"/>
                </a:lnTo>
                <a:lnTo>
                  <a:pt x="542858" y="313186"/>
                </a:lnTo>
                <a:lnTo>
                  <a:pt x="543172" y="326773"/>
                </a:lnTo>
                <a:close/>
              </a:path>
              <a:path w="1556256" h="657478">
                <a:moveTo>
                  <a:pt x="266953" y="333882"/>
                </a:moveTo>
                <a:lnTo>
                  <a:pt x="145795" y="96773"/>
                </a:lnTo>
                <a:lnTo>
                  <a:pt x="0" y="106933"/>
                </a:lnTo>
                <a:lnTo>
                  <a:pt x="206247" y="455167"/>
                </a:lnTo>
                <a:lnTo>
                  <a:pt x="220344" y="657479"/>
                </a:lnTo>
                <a:lnTo>
                  <a:pt x="358139" y="647826"/>
                </a:lnTo>
                <a:lnTo>
                  <a:pt x="343915" y="445515"/>
                </a:lnTo>
                <a:lnTo>
                  <a:pt x="500125" y="72008"/>
                </a:lnTo>
                <a:lnTo>
                  <a:pt x="353567" y="82295"/>
                </a:lnTo>
                <a:lnTo>
                  <a:pt x="266953" y="333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030898" y="5442966"/>
            <a:ext cx="2802636" cy="961644"/>
          </a:xfrm>
          <a:prstGeom prst="rect">
            <a:avLst/>
          </a:prstGeom>
        </p:spPr>
        <p:txBody>
          <a:bodyPr wrap="square" lIns="0" tIns="6350" rIns="0" bIns="0" rtlCol="0">
            <a:noAutofit/>
          </a:bodyPr>
          <a:lstStyle/>
          <a:p>
            <a:pPr marL="190754">
              <a:lnSpc>
                <a:spcPct val="97696"/>
              </a:lnSpc>
            </a:pPr>
            <a:r>
              <a:rPr sz="7200" b="1" dirty="0">
                <a:solidFill>
                  <a:srgbClr val="FFFFFF"/>
                </a:solidFill>
                <a:cs typeface="Cambria"/>
              </a:rPr>
              <a:t>MER</a:t>
            </a:r>
            <a:r>
              <a:rPr sz="7200" b="1" spc="9" dirty="0">
                <a:solidFill>
                  <a:srgbClr val="FFFFFF"/>
                </a:solidFill>
                <a:cs typeface="Cambria"/>
              </a:rPr>
              <a:t>C</a:t>
            </a:r>
            <a:r>
              <a:rPr sz="7200" b="1" spc="0" dirty="0">
                <a:solidFill>
                  <a:srgbClr val="FFFFFF"/>
                </a:solidFill>
                <a:cs typeface="Cambria"/>
              </a:rPr>
              <a:t>I</a:t>
            </a:r>
            <a:endParaRPr sz="6600" dirty="0">
              <a:cs typeface="Cambria"/>
            </a:endParaRPr>
          </a:p>
        </p:txBody>
      </p:sp>
      <p:pic>
        <p:nvPicPr>
          <p:cNvPr id="75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7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6">
            <a:extLst>
              <a:ext uri="{FF2B5EF4-FFF2-40B4-BE49-F238E27FC236}">
                <a16:creationId xmlns:a16="http://schemas.microsoft.com/office/drawing/2014/main" id="{4E3B5493-A439-40A3-BFE8-DF82A1799396}"/>
              </a:ext>
            </a:extLst>
          </p:cNvPr>
          <p:cNvSpPr/>
          <p:nvPr/>
        </p:nvSpPr>
        <p:spPr>
          <a:xfrm>
            <a:off x="238150" y="216407"/>
            <a:ext cx="8677250" cy="5733288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009A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0BE434-CDF9-4825-BAE5-C82FA7C28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50548">
            <a:off x="429495" y="2887335"/>
            <a:ext cx="2296293" cy="2639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0108DC-B47F-4DC5-A8D9-22A93436C5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47491">
            <a:off x="2109720" y="3127608"/>
            <a:ext cx="2227476" cy="25288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CC800F8-CCB4-4B78-9396-B9BC0CFFABC3}"/>
              </a:ext>
            </a:extLst>
          </p:cNvPr>
          <p:cNvSpPr/>
          <p:nvPr/>
        </p:nvSpPr>
        <p:spPr>
          <a:xfrm>
            <a:off x="1447800" y="1413926"/>
            <a:ext cx="3962400" cy="1100674"/>
          </a:xfrm>
          <a:prstGeom prst="rect">
            <a:avLst/>
          </a:prstGeom>
          <a:solidFill>
            <a:srgbClr val="274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b="1" dirty="0">
                <a:solidFill>
                  <a:schemeClr val="bg1"/>
                </a:solidFill>
                <a:cs typeface="Calibri" panose="020F0502020204030204" pitchFamily="34" charset="0"/>
              </a:rPr>
              <a:t>FRANCE</a:t>
            </a:r>
            <a:endParaRPr lang="en-US" sz="80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6271A8-D134-4356-A380-A8C4847DB8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107" y="2676503"/>
            <a:ext cx="2272914" cy="25812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06B576-2C78-4AC6-89A1-503676559CD3}"/>
              </a:ext>
            </a:extLst>
          </p:cNvPr>
          <p:cNvSpPr/>
          <p:nvPr/>
        </p:nvSpPr>
        <p:spPr>
          <a:xfrm rot="21165758">
            <a:off x="1050630" y="697370"/>
            <a:ext cx="3526685" cy="718333"/>
          </a:xfrm>
          <a:prstGeom prst="rect">
            <a:avLst/>
          </a:prstGeom>
          <a:solidFill>
            <a:srgbClr val="FF9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>
                <a:solidFill>
                  <a:schemeClr val="bg1"/>
                </a:solidFill>
                <a:cs typeface="Calibri" panose="020F0502020204030204" pitchFamily="34" charset="0"/>
              </a:rPr>
              <a:t>IF WE SAY…</a:t>
            </a:r>
            <a:endParaRPr lang="en-US" sz="54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3F0C6-7AB2-4A53-A39C-FD2D194C04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8623">
            <a:off x="4517358" y="-35530"/>
            <a:ext cx="2616113" cy="26161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B594BA-AF19-45D1-B1E6-4968CF58F3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85883">
            <a:off x="6344287" y="3095428"/>
            <a:ext cx="2296386" cy="2593241"/>
          </a:xfrm>
          <a:prstGeom prst="rect">
            <a:avLst/>
          </a:prstGeom>
        </p:spPr>
      </p:pic>
      <p:pic>
        <p:nvPicPr>
          <p:cNvPr id="14" name="Picture 2" descr="G:\Culturel\3-4 UNIVERSITES\CAMPUS FRANCE\Communication\Logos\Logo CF USA-VF.png">
            <a:extLst>
              <a:ext uri="{FF2B5EF4-FFF2-40B4-BE49-F238E27FC236}">
                <a16:creationId xmlns:a16="http://schemas.microsoft.com/office/drawing/2014/main" id="{9FF9DE82-2047-4052-9A97-238A8341E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17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CC355492-FD72-4A97-97D6-5CEACC800670}"/>
              </a:ext>
            </a:extLst>
          </p:cNvPr>
          <p:cNvSpPr/>
          <p:nvPr/>
        </p:nvSpPr>
        <p:spPr>
          <a:xfrm>
            <a:off x="238150" y="216407"/>
            <a:ext cx="8677250" cy="5733288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009A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67F187-CB56-4593-A231-7E8440857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72" y="-814582"/>
            <a:ext cx="8236526" cy="823652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2574EA-AD6E-4DA6-ADFA-6BE1BBD6AE76}"/>
              </a:ext>
            </a:extLst>
          </p:cNvPr>
          <p:cNvGrpSpPr>
            <a:grpSpLocks/>
          </p:cNvGrpSpPr>
          <p:nvPr/>
        </p:nvGrpSpPr>
        <p:grpSpPr>
          <a:xfrm rot="21000000">
            <a:off x="544833" y="3184236"/>
            <a:ext cx="1898073" cy="2382981"/>
            <a:chOff x="900545" y="2267528"/>
            <a:chExt cx="2336800" cy="28863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308A93-3730-4321-8529-7680B4BBD7F2}"/>
                </a:ext>
              </a:extLst>
            </p:cNvPr>
            <p:cNvSpPr/>
            <p:nvPr/>
          </p:nvSpPr>
          <p:spPr>
            <a:xfrm>
              <a:off x="900545" y="2267528"/>
              <a:ext cx="2336800" cy="288636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75692A-76C5-4599-B06D-315AEA12F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849" y="2325254"/>
              <a:ext cx="2207491" cy="220749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C64DBE-53DA-4335-8A5D-F1D167C2AE85}"/>
              </a:ext>
            </a:extLst>
          </p:cNvPr>
          <p:cNvGrpSpPr/>
          <p:nvPr/>
        </p:nvGrpSpPr>
        <p:grpSpPr>
          <a:xfrm rot="21000000">
            <a:off x="2367675" y="2334142"/>
            <a:ext cx="2051180" cy="2386584"/>
            <a:chOff x="6525489" y="286328"/>
            <a:chExt cx="2336800" cy="28863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390D6B-21ED-47C9-A6C7-27250E4F605C}"/>
                </a:ext>
              </a:extLst>
            </p:cNvPr>
            <p:cNvSpPr/>
            <p:nvPr/>
          </p:nvSpPr>
          <p:spPr>
            <a:xfrm>
              <a:off x="6525489" y="286328"/>
              <a:ext cx="2336800" cy="288636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A40697C-463E-494B-BE83-25E6566D6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0143" y="350981"/>
              <a:ext cx="2207491" cy="2207491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0FE95F1-4804-4AAD-B4CA-0353E9327573}"/>
              </a:ext>
            </a:extLst>
          </p:cNvPr>
          <p:cNvSpPr/>
          <p:nvPr/>
        </p:nvSpPr>
        <p:spPr>
          <a:xfrm rot="21000000">
            <a:off x="4509687" y="2396388"/>
            <a:ext cx="2048256" cy="23865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5B322D-2F4B-4771-BA08-0DC194AEF0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"/>
          <a:stretch/>
        </p:blipFill>
        <p:spPr>
          <a:xfrm rot="20968424">
            <a:off x="4518835" y="2455850"/>
            <a:ext cx="1917059" cy="176822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2B29FB-68AA-4ADF-85B4-04C99242B042}"/>
              </a:ext>
            </a:extLst>
          </p:cNvPr>
          <p:cNvSpPr txBox="1"/>
          <p:nvPr/>
        </p:nvSpPr>
        <p:spPr>
          <a:xfrm rot="21001328">
            <a:off x="4681042" y="4247021"/>
            <a:ext cx="19942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Jean </a:t>
            </a:r>
            <a:r>
              <a:rPr lang="en-US" sz="1400" dirty="0" err="1"/>
              <a:t>Tirole</a:t>
            </a:r>
            <a:endParaRPr lang="en-US" sz="1400" dirty="0"/>
          </a:p>
          <a:p>
            <a:r>
              <a:rPr lang="en-US" sz="1200" dirty="0"/>
              <a:t>Nobel Prize 2014, Economics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C99A13-C9B6-4E6B-976D-6178A8694A08}"/>
              </a:ext>
            </a:extLst>
          </p:cNvPr>
          <p:cNvSpPr txBox="1"/>
          <p:nvPr/>
        </p:nvSpPr>
        <p:spPr>
          <a:xfrm rot="21001328">
            <a:off x="2526975" y="4261295"/>
            <a:ext cx="13260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Cedric Villani</a:t>
            </a:r>
          </a:p>
          <a:p>
            <a:r>
              <a:rPr lang="en-US" sz="1200" dirty="0"/>
              <a:t>Fields Medal 2010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C86D11-5F2E-42AB-B250-0F1D5ED13BD0}"/>
              </a:ext>
            </a:extLst>
          </p:cNvPr>
          <p:cNvSpPr txBox="1"/>
          <p:nvPr/>
        </p:nvSpPr>
        <p:spPr>
          <a:xfrm rot="21001328">
            <a:off x="696667" y="5039044"/>
            <a:ext cx="18726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Marie Curie</a:t>
            </a:r>
          </a:p>
          <a:p>
            <a:r>
              <a:rPr lang="en-US" sz="1200" dirty="0"/>
              <a:t>Nobel Prize 1903 and 1911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5BAAA4-06E5-4213-8741-9CE46D139A7C}"/>
              </a:ext>
            </a:extLst>
          </p:cNvPr>
          <p:cNvSpPr/>
          <p:nvPr/>
        </p:nvSpPr>
        <p:spPr>
          <a:xfrm rot="21000000">
            <a:off x="6484785" y="1562764"/>
            <a:ext cx="2048256" cy="23865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9CFE51-74B8-4BAB-B036-993761C7DF14}"/>
              </a:ext>
            </a:extLst>
          </p:cNvPr>
          <p:cNvSpPr txBox="1"/>
          <p:nvPr/>
        </p:nvSpPr>
        <p:spPr>
          <a:xfrm rot="21001328">
            <a:off x="6649193" y="3432620"/>
            <a:ext cx="20120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Françoise Barré-</a:t>
            </a:r>
            <a:r>
              <a:rPr lang="en-US" sz="1400" dirty="0" err="1"/>
              <a:t>Sinoussi</a:t>
            </a:r>
            <a:endParaRPr lang="en-US" sz="1400" dirty="0"/>
          </a:p>
          <a:p>
            <a:r>
              <a:rPr lang="en-US" sz="1200" dirty="0"/>
              <a:t>Nobel Prize 2008, Medicine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A107FBF-9F53-4932-9208-E145649022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00000">
            <a:off x="6519463" y="1643150"/>
            <a:ext cx="1814986" cy="18288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C61EF16-940E-42D9-A8C4-1B45C8D6E18C}"/>
              </a:ext>
            </a:extLst>
          </p:cNvPr>
          <p:cNvSpPr/>
          <p:nvPr/>
        </p:nvSpPr>
        <p:spPr>
          <a:xfrm rot="21000000">
            <a:off x="5307829" y="860671"/>
            <a:ext cx="3443891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ea typeface="Roboto Cn" pitchFamily="2" charset="0"/>
              </a:rPr>
              <a:t>62 NOBEL PRIZES</a:t>
            </a:r>
            <a:endParaRPr lang="fr-FR" sz="66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F2625E-38E8-4BA5-A803-5BD90011FFCA}"/>
              </a:ext>
            </a:extLst>
          </p:cNvPr>
          <p:cNvSpPr/>
          <p:nvPr/>
        </p:nvSpPr>
        <p:spPr>
          <a:xfrm rot="21000000">
            <a:off x="5035649" y="4809357"/>
            <a:ext cx="3729291" cy="646331"/>
          </a:xfrm>
          <a:prstGeom prst="rect">
            <a:avLst/>
          </a:prstGeom>
          <a:solidFill>
            <a:srgbClr val="E50046"/>
          </a:solidFill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ea typeface="Roboto Cn" pitchFamily="2" charset="0"/>
              </a:rPr>
              <a:t>16 FIELDS MEDALS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F9F15C-916C-44E6-AAFA-9526C815B82A}"/>
              </a:ext>
            </a:extLst>
          </p:cNvPr>
          <p:cNvSpPr/>
          <p:nvPr/>
        </p:nvSpPr>
        <p:spPr>
          <a:xfrm rot="21165758">
            <a:off x="372032" y="580245"/>
            <a:ext cx="2789664" cy="625394"/>
          </a:xfrm>
          <a:prstGeom prst="rect">
            <a:avLst/>
          </a:prstGeom>
          <a:solidFill>
            <a:srgbClr val="FF9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  <a:ea typeface="Roboto Cn" pitchFamily="2" charset="0"/>
              </a:rPr>
              <a:t>HIGH LEVEL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7B4EC5E-5C0A-47D6-B39A-44A4D70A6F64}"/>
              </a:ext>
            </a:extLst>
          </p:cNvPr>
          <p:cNvSpPr/>
          <p:nvPr/>
        </p:nvSpPr>
        <p:spPr>
          <a:xfrm rot="20667385">
            <a:off x="472731" y="1304803"/>
            <a:ext cx="2173287" cy="646331"/>
          </a:xfrm>
          <a:prstGeom prst="rect">
            <a:avLst/>
          </a:prstGeom>
          <a:solidFill>
            <a:srgbClr val="8AC8A4"/>
          </a:solidFill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ea typeface="Roboto Cn" pitchFamily="2" charset="0"/>
              </a:rPr>
              <a:t>RESEARCH</a:t>
            </a:r>
            <a:endParaRPr lang="fr-FR" sz="3600" dirty="0"/>
          </a:p>
        </p:txBody>
      </p:sp>
      <p:pic>
        <p:nvPicPr>
          <p:cNvPr id="39" name="Picture 2" descr="G:\Culturel\3-4 UNIVERSITES\CAMPUS FRANCE\Communication\Logos\Logo CF USA-VF.png">
            <a:extLst>
              <a:ext uri="{FF2B5EF4-FFF2-40B4-BE49-F238E27FC236}">
                <a16:creationId xmlns:a16="http://schemas.microsoft.com/office/drawing/2014/main" id="{B1BFCB45-FFBE-47C2-8AB7-621EFA45E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0A499-D0A1-4407-8ECA-39B3DDE4B3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915" y="-49476"/>
            <a:ext cx="2221560" cy="222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1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6">
            <a:extLst>
              <a:ext uri="{FF2B5EF4-FFF2-40B4-BE49-F238E27FC236}">
                <a16:creationId xmlns:a16="http://schemas.microsoft.com/office/drawing/2014/main" id="{11A5ED40-AE0F-4DC4-8FE8-08E7A96C8B67}"/>
              </a:ext>
            </a:extLst>
          </p:cNvPr>
          <p:cNvSpPr/>
          <p:nvPr/>
        </p:nvSpPr>
        <p:spPr>
          <a:xfrm>
            <a:off x="238150" y="207485"/>
            <a:ext cx="8677250" cy="5733288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009A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50C7FB-B317-4FBF-BC01-DA8210B8E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37" b="83301" l="9375" r="82500">
                        <a14:foregroundMark x1="36250" y1="38965" x2="31797" y2="31152"/>
                        <a14:foregroundMark x1="31797" y1="31152" x2="27891" y2="36328"/>
                        <a14:foregroundMark x1="27891" y1="36328" x2="32656" y2="39258"/>
                        <a14:foregroundMark x1="28516" y1="34473" x2="29219" y2="32422"/>
                        <a14:foregroundMark x1="30234" y1="32129" x2="26953" y2="34570"/>
                        <a14:foregroundMark x1="27187" y1="30957" x2="27344" y2="33887"/>
                        <a14:foregroundMark x1="41094" y1="27441" x2="39609" y2="20117"/>
                        <a14:foregroundMark x1="39609" y1="20117" x2="43906" y2="24902"/>
                        <a14:foregroundMark x1="43906" y1="24902" x2="53672" y2="17188"/>
                        <a14:foregroundMark x1="53672" y1="17188" x2="59766" y2="16992"/>
                        <a14:foregroundMark x1="59766" y1="16992" x2="62266" y2="23633"/>
                        <a14:foregroundMark x1="62266" y1="23633" x2="67891" y2="24219"/>
                        <a14:foregroundMark x1="67891" y1="24219" x2="75234" y2="36133"/>
                        <a14:foregroundMark x1="75234" y1="36133" x2="75234" y2="40234"/>
                        <a14:foregroundMark x1="74297" y1="41309" x2="79766" y2="37988"/>
                        <a14:foregroundMark x1="79766" y1="37988" x2="74219" y2="35156"/>
                        <a14:foregroundMark x1="74219" y1="35156" x2="74141" y2="35254"/>
                        <a14:foregroundMark x1="72031" y1="42383" x2="78125" y2="45020"/>
                        <a14:foregroundMark x1="78125" y1="45020" x2="80234" y2="38086"/>
                        <a14:foregroundMark x1="80234" y1="38086" x2="80234" y2="40918"/>
                        <a14:foregroundMark x1="77031" y1="42090" x2="82656" y2="38281"/>
                        <a14:foregroundMark x1="82656" y1="38281" x2="79922" y2="31445"/>
                        <a14:foregroundMark x1="79922" y1="31445" x2="74063" y2="30469"/>
                        <a14:foregroundMark x1="74063" y1="30469" x2="69922" y2="24902"/>
                        <a14:foregroundMark x1="69922" y1="24902" x2="65313" y2="24121"/>
                        <a14:foregroundMark x1="71172" y1="29883" x2="76563" y2="28125"/>
                        <a14:foregroundMark x1="76563" y1="28125" x2="77500" y2="34082"/>
                        <a14:foregroundMark x1="68516" y1="45801" x2="73359" y2="50781"/>
                        <a14:foregroundMark x1="73359" y1="50781" x2="74297" y2="53223"/>
                        <a14:foregroundMark x1="71328" y1="43750" x2="71328" y2="49902"/>
                        <a14:foregroundMark x1="71719" y1="53418" x2="75859" y2="58984"/>
                        <a14:foregroundMark x1="75859" y1="58984" x2="77344" y2="65430"/>
                        <a14:foregroundMark x1="74297" y1="58105" x2="77891" y2="63770"/>
                        <a14:foregroundMark x1="77891" y1="63770" x2="77891" y2="63965"/>
                        <a14:foregroundMark x1="75078" y1="59961" x2="77969" y2="63086"/>
                        <a14:foregroundMark x1="76953" y1="62402" x2="77500" y2="62402"/>
                        <a14:foregroundMark x1="78438" y1="60059" x2="78438" y2="60059"/>
                        <a14:foregroundMark x1="74922" y1="61230" x2="78438" y2="59570"/>
                        <a14:foregroundMark x1="78516" y1="74414" x2="75391" y2="80273"/>
                        <a14:foregroundMark x1="75391" y1="80273" x2="78516" y2="74316"/>
                        <a14:foregroundMark x1="78516" y1="74316" x2="72422" y2="73438"/>
                        <a14:foregroundMark x1="72422" y1="73438" x2="71719" y2="73633"/>
                        <a14:foregroundMark x1="80156" y1="79395" x2="79453" y2="80273"/>
                        <a14:foregroundMark x1="77969" y1="76465" x2="80547" y2="80469"/>
                        <a14:foregroundMark x1="75078" y1="72266" x2="63281" y2="74902"/>
                        <a14:foregroundMark x1="63281" y1="74902" x2="58984" y2="80273"/>
                        <a14:foregroundMark x1="58984" y1="80273" x2="64531" y2="78418"/>
                        <a14:foregroundMark x1="64531" y1="78418" x2="64297" y2="83301"/>
                        <a14:foregroundMark x1="60938" y1="73438" x2="54063" y2="73926"/>
                        <a14:foregroundMark x1="54063" y1="73926" x2="55781" y2="80859"/>
                        <a14:foregroundMark x1="55781" y1="80859" x2="59766" y2="75195"/>
                        <a14:foregroundMark x1="59766" y1="75195" x2="59297" y2="75391"/>
                        <a14:foregroundMark x1="38281" y1="78906" x2="36797" y2="69727"/>
                        <a14:foregroundMark x1="36797" y1="69727" x2="38594" y2="62500"/>
                        <a14:foregroundMark x1="38594" y1="62500" x2="38125" y2="54883"/>
                        <a14:foregroundMark x1="38125" y1="54883" x2="34922" y2="48730"/>
                        <a14:foregroundMark x1="34922" y1="48730" x2="43125" y2="59766"/>
                        <a14:foregroundMark x1="43125" y1="59766" x2="42266" y2="65234"/>
                        <a14:foregroundMark x1="54688" y1="19238" x2="57891" y2="19922"/>
                        <a14:foregroundMark x1="55469" y1="15137" x2="55469" y2="15137"/>
                        <a14:foregroundMark x1="53828" y1="16113" x2="50547" y2="17969"/>
                        <a14:foregroundMark x1="40000" y1="26465" x2="39531" y2="34082"/>
                        <a14:foregroundMark x1="39531" y1="34082" x2="33047" y2="31738"/>
                        <a14:foregroundMark x1="27969" y1="31250" x2="28438" y2="33105"/>
                        <a14:foregroundMark x1="26797" y1="32617" x2="28281" y2="39453"/>
                        <a14:foregroundMark x1="28281" y1="39453" x2="28125" y2="39453"/>
                        <a14:foregroundMark x1="30000" y1="40430" x2="34922" y2="44824"/>
                        <a14:foregroundMark x1="34922" y1="44824" x2="34375" y2="41113"/>
                        <a14:foregroundMark x1="37969" y1="78906" x2="36641" y2="79102"/>
                        <a14:foregroundMark x1="35313" y1="76758" x2="38906" y2="76563"/>
                        <a14:foregroundMark x1="36641" y1="75977" x2="37031" y2="79297"/>
                        <a14:foregroundMark x1="63438" y1="82715" x2="57813" y2="82715"/>
                        <a14:foregroundMark x1="57813" y1="82715" x2="59766" y2="82227"/>
                        <a14:foregroundMark x1="79219" y1="81250" x2="78906" y2="81934"/>
                        <a14:foregroundMark x1="77344" y1="81934" x2="76563" y2="77051"/>
                        <a14:foregroundMark x1="75703" y1="76270" x2="77344" y2="77051"/>
                        <a14:foregroundMark x1="52500" y1="15918" x2="55078" y2="16113"/>
                        <a14:foregroundMark x1="39063" y1="25293" x2="38672" y2="32617"/>
                        <a14:foregroundMark x1="38672" y1="32617" x2="38828" y2="32910"/>
                        <a14:foregroundMark x1="38828" y1="26758" x2="37891" y2="28613"/>
                        <a14:foregroundMark x1="38125" y1="25293" x2="38125" y2="25293"/>
                        <a14:foregroundMark x1="36797" y1="80762" x2="36797" y2="80762"/>
                        <a14:foregroundMark x1="37344" y1="80469" x2="37344" y2="80469"/>
                        <a14:foregroundMark x1="36797" y1="79883" x2="36797" y2="79883"/>
                        <a14:foregroundMark x1="36016" y1="79395" x2="36563" y2="79883"/>
                        <a14:foregroundMark x1="35625" y1="79395" x2="38906" y2="81055"/>
                        <a14:foregroundMark x1="42422" y1="79883" x2="36563" y2="80078"/>
                        <a14:foregroundMark x1="36563" y1="80078" x2="36563" y2="80078"/>
                        <a14:foregroundMark x1="54297" y1="79590" x2="54922" y2="80762"/>
                        <a14:foregroundMark x1="77344" y1="72754" x2="76563" y2="72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00" t="14524" r="17733" b="15238"/>
          <a:stretch/>
        </p:blipFill>
        <p:spPr>
          <a:xfrm>
            <a:off x="-474180" y="2514600"/>
            <a:ext cx="4893781" cy="34088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CF0A04-A57B-4D4D-88B9-173126548E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263914"/>
            <a:ext cx="5715000" cy="244696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FBD744A-0BBB-4489-97FA-1526D90FD0DB}"/>
              </a:ext>
            </a:extLst>
          </p:cNvPr>
          <p:cNvGrpSpPr/>
          <p:nvPr/>
        </p:nvGrpSpPr>
        <p:grpSpPr>
          <a:xfrm>
            <a:off x="400396" y="167606"/>
            <a:ext cx="2117312" cy="2423196"/>
            <a:chOff x="49411" y="4437859"/>
            <a:chExt cx="1999148" cy="212191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0924E1-E10A-4956-A5C5-D99F7E835132}"/>
                </a:ext>
              </a:extLst>
            </p:cNvPr>
            <p:cNvSpPr/>
            <p:nvPr/>
          </p:nvSpPr>
          <p:spPr>
            <a:xfrm>
              <a:off x="49411" y="4602106"/>
              <a:ext cx="1999148" cy="1957668"/>
            </a:xfrm>
            <a:prstGeom prst="rect">
              <a:avLst/>
            </a:prstGeom>
            <a:solidFill>
              <a:srgbClr val="FF9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b="1" dirty="0">
                <a:solidFill>
                  <a:schemeClr val="bg1"/>
                </a:solidFill>
                <a:ea typeface="Roboto Cn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AEFDCA-396B-423A-AA25-B74352E6AE3E}"/>
                </a:ext>
              </a:extLst>
            </p:cNvPr>
            <p:cNvSpPr/>
            <p:nvPr/>
          </p:nvSpPr>
          <p:spPr>
            <a:xfrm>
              <a:off x="588164" y="4437859"/>
              <a:ext cx="706522" cy="1293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0" b="1" baseline="30000" dirty="0">
                  <a:solidFill>
                    <a:prstClr val="white"/>
                  </a:solidFill>
                  <a:ea typeface="Roboto Cn" pitchFamily="2" charset="0"/>
                </a:rPr>
                <a:t>st</a:t>
              </a:r>
              <a:endParaRPr lang="fr-FR" sz="9000" spc="-150" dirty="0"/>
            </a:p>
          </p:txBody>
        </p:sp>
      </p:grp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5F4868A-1CB4-4741-B8DC-4C86BA6AEC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8451">
            <a:off x="6785000" y="2230272"/>
            <a:ext cx="2397455" cy="2397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B65947-F488-478D-BD2C-DFDF5C3C1061}"/>
              </a:ext>
            </a:extLst>
          </p:cNvPr>
          <p:cNvSpPr txBox="1"/>
          <p:nvPr/>
        </p:nvSpPr>
        <p:spPr>
          <a:xfrm>
            <a:off x="419548" y="1087644"/>
            <a:ext cx="2138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spc="-150" dirty="0">
                <a:solidFill>
                  <a:prstClr val="white"/>
                </a:solidFill>
              </a:rPr>
              <a:t>           </a:t>
            </a:r>
          </a:p>
          <a:p>
            <a:r>
              <a:rPr lang="fr-FR" sz="3000" b="1" spc="-150" dirty="0">
                <a:solidFill>
                  <a:prstClr val="white"/>
                </a:solidFill>
              </a:rPr>
              <a:t>TOURIST</a:t>
            </a:r>
          </a:p>
          <a:p>
            <a:r>
              <a:rPr lang="fr-FR" sz="3000" b="1" spc="-150" dirty="0">
                <a:solidFill>
                  <a:prstClr val="white"/>
                </a:solidFill>
              </a:rPr>
              <a:t>DESTINATION</a:t>
            </a:r>
            <a:endParaRPr lang="fr-FR" sz="3000" spc="-1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32B678-B9A0-4ED0-8460-13B6C2C61204}"/>
              </a:ext>
            </a:extLst>
          </p:cNvPr>
          <p:cNvSpPr txBox="1"/>
          <p:nvPr/>
        </p:nvSpPr>
        <p:spPr>
          <a:xfrm>
            <a:off x="346816" y="35955"/>
            <a:ext cx="914400" cy="193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chemeClr val="bg1"/>
                </a:solidFill>
              </a:rPr>
              <a:t>1  </a:t>
            </a:r>
          </a:p>
        </p:txBody>
      </p:sp>
      <p:pic>
        <p:nvPicPr>
          <p:cNvPr id="18" name="Picture 2" descr="G:\Culturel\3-4 UNIVERSITES\CAMPUS FRANCE\Communication\Logos\Logo CF USA-VF.png">
            <a:extLst>
              <a:ext uri="{FF2B5EF4-FFF2-40B4-BE49-F238E27FC236}">
                <a16:creationId xmlns:a16="http://schemas.microsoft.com/office/drawing/2014/main" id="{86624915-EF1E-43D3-9D9F-8BDB4A46A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5D00B2E-2DF7-4935-BDF8-79E0E455F4FA}"/>
              </a:ext>
            </a:extLst>
          </p:cNvPr>
          <p:cNvGrpSpPr/>
          <p:nvPr/>
        </p:nvGrpSpPr>
        <p:grpSpPr>
          <a:xfrm rot="253772">
            <a:off x="5163591" y="2838778"/>
            <a:ext cx="1616520" cy="822841"/>
            <a:chOff x="4708313" y="3804448"/>
            <a:chExt cx="1712960" cy="72810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AC5D422-8242-4B61-A6C4-71C0B0C806A3}"/>
                </a:ext>
              </a:extLst>
            </p:cNvPr>
            <p:cNvSpPr/>
            <p:nvPr/>
          </p:nvSpPr>
          <p:spPr>
            <a:xfrm rot="21165758">
              <a:off x="4708313" y="3804448"/>
              <a:ext cx="1712960" cy="719844"/>
            </a:xfrm>
            <a:prstGeom prst="rect">
              <a:avLst/>
            </a:prstGeom>
            <a:solidFill>
              <a:srgbClr val="0D7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5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1,200</a:t>
              </a:r>
            </a:p>
            <a:p>
              <a:pPr algn="ctr"/>
              <a:endParaRPr lang="fr-FR" sz="1500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CEFDA8-3E9E-468F-B978-D64BF4EFE67D}"/>
                </a:ext>
              </a:extLst>
            </p:cNvPr>
            <p:cNvSpPr txBox="1"/>
            <p:nvPr/>
          </p:nvSpPr>
          <p:spPr>
            <a:xfrm rot="21164520">
              <a:off x="4992108" y="4205745"/>
              <a:ext cx="1310536" cy="3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cs typeface="Calibri" panose="020F0502020204030204" pitchFamily="34" charset="0"/>
                </a:rPr>
                <a:t>MUSEUMS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859F0E-ADCB-438C-88E3-F1311AC1D0D6}"/>
              </a:ext>
            </a:extLst>
          </p:cNvPr>
          <p:cNvGrpSpPr/>
          <p:nvPr/>
        </p:nvGrpSpPr>
        <p:grpSpPr>
          <a:xfrm rot="253772">
            <a:off x="5455737" y="3659054"/>
            <a:ext cx="2056610" cy="807844"/>
            <a:chOff x="4714268" y="4218914"/>
            <a:chExt cx="2055913" cy="81731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98CCC4-3A72-432E-836B-0BE782FE08D0}"/>
                </a:ext>
              </a:extLst>
            </p:cNvPr>
            <p:cNvSpPr/>
            <p:nvPr/>
          </p:nvSpPr>
          <p:spPr>
            <a:xfrm rot="21346228">
              <a:off x="4714268" y="4218914"/>
              <a:ext cx="1958876" cy="791785"/>
            </a:xfrm>
            <a:prstGeom prst="rect">
              <a:avLst/>
            </a:prstGeom>
            <a:solidFill>
              <a:srgbClr val="681F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5,200</a:t>
              </a:r>
            </a:p>
            <a:p>
              <a:pPr algn="ctr"/>
              <a:endParaRPr lang="fr-FR" sz="1500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2E9C59-8992-48E4-BBA0-90F359D58EE8}"/>
                </a:ext>
              </a:extLst>
            </p:cNvPr>
            <p:cNvSpPr txBox="1"/>
            <p:nvPr/>
          </p:nvSpPr>
          <p:spPr>
            <a:xfrm rot="21346228">
              <a:off x="4767194" y="4662568"/>
              <a:ext cx="2002987" cy="373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cs typeface="Calibri" panose="020F0502020204030204" pitchFamily="34" charset="0"/>
                </a:rPr>
                <a:t>MOVIE THEATERS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FA9556-ABF4-4B88-82D6-97B4F37A094D}"/>
              </a:ext>
            </a:extLst>
          </p:cNvPr>
          <p:cNvGrpSpPr/>
          <p:nvPr/>
        </p:nvGrpSpPr>
        <p:grpSpPr>
          <a:xfrm rot="253772">
            <a:off x="5353229" y="4446582"/>
            <a:ext cx="1512005" cy="741047"/>
            <a:chOff x="4708313" y="3804448"/>
            <a:chExt cx="1712960" cy="74754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C83974A-179A-4104-AC30-836B76B7A676}"/>
                </a:ext>
              </a:extLst>
            </p:cNvPr>
            <p:cNvSpPr/>
            <p:nvPr/>
          </p:nvSpPr>
          <p:spPr>
            <a:xfrm rot="21165758">
              <a:off x="4708313" y="3804448"/>
              <a:ext cx="1712960" cy="719844"/>
            </a:xfrm>
            <a:prstGeom prst="rect">
              <a:avLst/>
            </a:prstGeom>
            <a:solidFill>
              <a:srgbClr val="C5BE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4,500</a:t>
              </a:r>
            </a:p>
            <a:p>
              <a:pPr algn="ctr"/>
              <a:endParaRPr lang="fr-FR" sz="1500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64079D-1317-4258-892C-CFC8B6AA83F2}"/>
                </a:ext>
              </a:extLst>
            </p:cNvPr>
            <p:cNvSpPr txBox="1"/>
            <p:nvPr/>
          </p:nvSpPr>
          <p:spPr>
            <a:xfrm rot="21164520">
              <a:off x="4991863" y="4179422"/>
              <a:ext cx="1371782" cy="372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cs typeface="Calibri" panose="020F0502020204030204" pitchFamily="34" charset="0"/>
                </a:rPr>
                <a:t>CONCERTS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2D65653-4E53-45AE-8E19-F039A9133335}"/>
              </a:ext>
            </a:extLst>
          </p:cNvPr>
          <p:cNvGrpSpPr/>
          <p:nvPr/>
        </p:nvGrpSpPr>
        <p:grpSpPr>
          <a:xfrm>
            <a:off x="5895261" y="5126168"/>
            <a:ext cx="1512005" cy="705767"/>
            <a:chOff x="5895261" y="5126168"/>
            <a:chExt cx="1512005" cy="70576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FE983B6-1021-4528-829F-DB373BEC9CB0}"/>
                </a:ext>
              </a:extLst>
            </p:cNvPr>
            <p:cNvSpPr/>
            <p:nvPr/>
          </p:nvSpPr>
          <p:spPr>
            <a:xfrm rot="21450447">
              <a:off x="5895261" y="5126168"/>
              <a:ext cx="1512005" cy="636357"/>
            </a:xfrm>
            <a:prstGeom prst="rect">
              <a:avLst/>
            </a:prstGeom>
            <a:solidFill>
              <a:srgbClr val="E51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1,500</a:t>
              </a:r>
            </a:p>
            <a:p>
              <a:pPr algn="ctr"/>
              <a:endParaRPr lang="fr-FR" sz="1500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E66B0F-CE18-4FC0-BBF4-6EC6B2C690D3}"/>
                </a:ext>
              </a:extLst>
            </p:cNvPr>
            <p:cNvSpPr txBox="1"/>
            <p:nvPr/>
          </p:nvSpPr>
          <p:spPr>
            <a:xfrm rot="21449209">
              <a:off x="6160754" y="5462603"/>
              <a:ext cx="1156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cs typeface="Calibri" panose="020F0502020204030204" pitchFamily="34" charset="0"/>
                </a:rPr>
                <a:t>FESTIVALS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265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6">
            <a:extLst>
              <a:ext uri="{FF2B5EF4-FFF2-40B4-BE49-F238E27FC236}">
                <a16:creationId xmlns:a16="http://schemas.microsoft.com/office/drawing/2014/main" id="{C51E3A69-DD10-489F-AFB8-8F5F7739985B}"/>
              </a:ext>
            </a:extLst>
          </p:cNvPr>
          <p:cNvSpPr/>
          <p:nvPr/>
        </p:nvSpPr>
        <p:spPr>
          <a:xfrm>
            <a:off x="238150" y="216407"/>
            <a:ext cx="8677250" cy="5733288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009A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579FF3-AC8C-4B51-A4C6-4C2150FB9E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838200"/>
            <a:ext cx="8572500" cy="47663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4741C0-30FD-4516-82B1-77B6F88106E8}"/>
              </a:ext>
            </a:extLst>
          </p:cNvPr>
          <p:cNvSpPr/>
          <p:nvPr/>
        </p:nvSpPr>
        <p:spPr>
          <a:xfrm rot="21339257">
            <a:off x="603549" y="428860"/>
            <a:ext cx="3320909" cy="646331"/>
          </a:xfrm>
          <a:prstGeom prst="rect">
            <a:avLst/>
          </a:prstGeom>
          <a:solidFill>
            <a:srgbClr val="E50046"/>
          </a:solidFill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ea typeface="Roboto Cn" pitchFamily="2" charset="0"/>
              </a:rPr>
              <a:t>INTERNATIONAL</a:t>
            </a:r>
            <a:endParaRPr lang="fr-FR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9F4229-E142-4823-B8FE-CB54CA1C1CB5}"/>
              </a:ext>
            </a:extLst>
          </p:cNvPr>
          <p:cNvSpPr/>
          <p:nvPr/>
        </p:nvSpPr>
        <p:spPr>
          <a:xfrm>
            <a:off x="1524003" y="1035639"/>
            <a:ext cx="2387597" cy="646331"/>
          </a:xfrm>
          <a:prstGeom prst="rect">
            <a:avLst/>
          </a:prstGeom>
          <a:solidFill>
            <a:srgbClr val="8AC8A4"/>
          </a:solidFill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ea typeface="Roboto Cn" pitchFamily="2" charset="0"/>
              </a:rPr>
              <a:t>LANGUAGE</a:t>
            </a:r>
            <a:endParaRPr lang="fr-FR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E592DD-D132-400C-A501-F4A1F7FDB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61" y="3775817"/>
            <a:ext cx="2450486" cy="2450486"/>
          </a:xfrm>
          <a:prstGeom prst="rect">
            <a:avLst/>
          </a:prstGeom>
        </p:spPr>
      </p:pic>
      <p:pic>
        <p:nvPicPr>
          <p:cNvPr id="26" name="Picture 2" descr="G:\Culturel\3-4 UNIVERSITES\CAMPUS FRANCE\Communication\Logos\Logo CF USA-VF.png">
            <a:extLst>
              <a:ext uri="{FF2B5EF4-FFF2-40B4-BE49-F238E27FC236}">
                <a16:creationId xmlns:a16="http://schemas.microsoft.com/office/drawing/2014/main" id="{373B8B33-4DFB-4CA3-BD7E-3EE43543C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6809544-C839-47D9-9A38-97987F18B936}"/>
              </a:ext>
            </a:extLst>
          </p:cNvPr>
          <p:cNvSpPr/>
          <p:nvPr/>
        </p:nvSpPr>
        <p:spPr>
          <a:xfrm>
            <a:off x="5395834" y="1614865"/>
            <a:ext cx="3481466" cy="553998"/>
          </a:xfrm>
          <a:prstGeom prst="rect">
            <a:avLst/>
          </a:prstGeom>
          <a:solidFill>
            <a:srgbClr val="E50046"/>
          </a:solidFill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chemeClr val="bg1"/>
                </a:solidFill>
                <a:ea typeface="Roboto Cn" pitchFamily="2" charset="0"/>
              </a:rPr>
              <a:t>OFFICIAL LANGUAGE</a:t>
            </a:r>
            <a:endParaRPr lang="fr-FR" sz="3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2319FD-EB71-4637-801F-57E2F421441D}"/>
              </a:ext>
            </a:extLst>
          </p:cNvPr>
          <p:cNvSpPr/>
          <p:nvPr/>
        </p:nvSpPr>
        <p:spPr>
          <a:xfrm rot="21297976">
            <a:off x="5892121" y="958978"/>
            <a:ext cx="1884954" cy="707886"/>
          </a:xfrm>
          <a:prstGeom prst="rect">
            <a:avLst/>
          </a:prstGeom>
          <a:solidFill>
            <a:srgbClr val="1E52A6"/>
          </a:solidFill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ea typeface="Roboto Cn" pitchFamily="2" charset="0"/>
              </a:rPr>
              <a:t>FRENCH</a:t>
            </a:r>
            <a:endParaRPr lang="fr-FR" sz="4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0538E4-15F7-491F-AEBE-BD5159D980E1}"/>
              </a:ext>
            </a:extLst>
          </p:cNvPr>
          <p:cNvSpPr/>
          <p:nvPr/>
        </p:nvSpPr>
        <p:spPr>
          <a:xfrm rot="21396084">
            <a:off x="5833104" y="2136363"/>
            <a:ext cx="2836509" cy="523220"/>
          </a:xfrm>
          <a:prstGeom prst="rect">
            <a:avLst/>
          </a:prstGeom>
          <a:solidFill>
            <a:srgbClr val="071434"/>
          </a:solidFill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ea typeface="Roboto Cn" pitchFamily="2" charset="0"/>
              </a:rPr>
              <a:t> IN 29 COUNTRIES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6358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07CD8A1-0E67-4555-A1F4-1E9ED43D63AA}"/>
              </a:ext>
            </a:extLst>
          </p:cNvPr>
          <p:cNvGrpSpPr/>
          <p:nvPr/>
        </p:nvGrpSpPr>
        <p:grpSpPr>
          <a:xfrm>
            <a:off x="238150" y="216406"/>
            <a:ext cx="8677250" cy="5733289"/>
            <a:chOff x="238150" y="216406"/>
            <a:chExt cx="8677250" cy="5733289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C6F32FD4-2967-40B9-8EAF-76D6D37593CF}"/>
                </a:ext>
              </a:extLst>
            </p:cNvPr>
            <p:cNvSpPr/>
            <p:nvPr/>
          </p:nvSpPr>
          <p:spPr>
            <a:xfrm>
              <a:off x="238150" y="216407"/>
              <a:ext cx="8677250" cy="5733288"/>
            </a:xfrm>
            <a:custGeom>
              <a:avLst/>
              <a:gdLst/>
              <a:ahLst/>
              <a:cxnLst/>
              <a:rect l="l" t="t" r="r" b="b"/>
              <a:pathLst>
                <a:path w="3779520" h="5733288">
                  <a:moveTo>
                    <a:pt x="0" y="5733288"/>
                  </a:moveTo>
                  <a:lnTo>
                    <a:pt x="3779520" y="5733288"/>
                  </a:lnTo>
                  <a:lnTo>
                    <a:pt x="3779520" y="0"/>
                  </a:lnTo>
                  <a:lnTo>
                    <a:pt x="0" y="0"/>
                  </a:lnTo>
                  <a:lnTo>
                    <a:pt x="0" y="5733288"/>
                  </a:lnTo>
                  <a:close/>
                </a:path>
              </a:pathLst>
            </a:custGeom>
            <a:solidFill>
              <a:srgbClr val="377A8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E98A1E-AB11-49B0-A978-8DE317DA3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4476" y="216408"/>
              <a:ext cx="5391373" cy="298363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896B2C-6C25-426D-81EB-A0D30EB09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704" y="3129398"/>
              <a:ext cx="5081323" cy="2813273"/>
            </a:xfrm>
            <a:prstGeom prst="rect">
              <a:avLst/>
            </a:prstGeom>
          </p:spPr>
        </p:pic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B2FD7151-36CD-4BAE-9D0E-F2BB3007EDFA}"/>
                </a:ext>
              </a:extLst>
            </p:cNvPr>
            <p:cNvSpPr/>
            <p:nvPr/>
          </p:nvSpPr>
          <p:spPr>
            <a:xfrm>
              <a:off x="4855208" y="216406"/>
              <a:ext cx="1219589" cy="812677"/>
            </a:xfrm>
            <a:custGeom>
              <a:avLst/>
              <a:gdLst/>
              <a:ahLst/>
              <a:cxnLst/>
              <a:rect l="l" t="t" r="r" b="b"/>
              <a:pathLst>
                <a:path w="3779520" h="5733288">
                  <a:moveTo>
                    <a:pt x="0" y="5733288"/>
                  </a:moveTo>
                  <a:lnTo>
                    <a:pt x="3779520" y="5733288"/>
                  </a:lnTo>
                  <a:lnTo>
                    <a:pt x="3779520" y="0"/>
                  </a:lnTo>
                  <a:lnTo>
                    <a:pt x="0" y="0"/>
                  </a:lnTo>
                  <a:lnTo>
                    <a:pt x="0" y="5733288"/>
                  </a:lnTo>
                  <a:close/>
                </a:path>
              </a:pathLst>
            </a:custGeom>
            <a:solidFill>
              <a:srgbClr val="377A8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76C482F-8421-48F3-9272-F760539F385A}"/>
              </a:ext>
            </a:extLst>
          </p:cNvPr>
          <p:cNvSpPr/>
          <p:nvPr/>
        </p:nvSpPr>
        <p:spPr>
          <a:xfrm>
            <a:off x="317361" y="1879940"/>
            <a:ext cx="3117905" cy="584775"/>
          </a:xfrm>
          <a:prstGeom prst="rect">
            <a:avLst/>
          </a:prstGeom>
          <a:solidFill>
            <a:srgbClr val="E50046"/>
          </a:solidFill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ea typeface="Roboto Cn" pitchFamily="2" charset="0"/>
              </a:rPr>
              <a:t>ATTRACTIVENESS</a:t>
            </a:r>
            <a:endParaRPr lang="fr-FR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0A23B8-1393-415E-8897-344D0B90DEBD}"/>
              </a:ext>
            </a:extLst>
          </p:cNvPr>
          <p:cNvSpPr/>
          <p:nvPr/>
        </p:nvSpPr>
        <p:spPr>
          <a:xfrm rot="21165758">
            <a:off x="427886" y="1200596"/>
            <a:ext cx="2761684" cy="614063"/>
          </a:xfrm>
          <a:prstGeom prst="rect">
            <a:avLst/>
          </a:prstGeom>
          <a:solidFill>
            <a:srgbClr val="FF9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  <a:ea typeface="Roboto Cn" pitchFamily="2" charset="0"/>
              </a:rPr>
              <a:t>ECONOMIC </a:t>
            </a:r>
          </a:p>
        </p:txBody>
      </p:sp>
      <p:pic>
        <p:nvPicPr>
          <p:cNvPr id="8" name="Picture 2" descr="G:\Culturel\3-4 UNIVERSITES\CAMPUS FRANCE\Communication\Logos\Logo CF USA-VF.png">
            <a:extLst>
              <a:ext uri="{FF2B5EF4-FFF2-40B4-BE49-F238E27FC236}">
                <a16:creationId xmlns:a16="http://schemas.microsoft.com/office/drawing/2014/main" id="{F99FA38F-42E5-4D88-8AFD-1374BA989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DC6C9B-E6B4-465E-BA4E-F16165B8D9A5}"/>
              </a:ext>
            </a:extLst>
          </p:cNvPr>
          <p:cNvSpPr/>
          <p:nvPr/>
        </p:nvSpPr>
        <p:spPr>
          <a:xfrm rot="21292655">
            <a:off x="625518" y="559833"/>
            <a:ext cx="1720343" cy="646331"/>
          </a:xfrm>
          <a:prstGeom prst="rect">
            <a:avLst/>
          </a:prstGeom>
          <a:solidFill>
            <a:srgbClr val="3E9AC5"/>
          </a:solidFill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FRENCH</a:t>
            </a:r>
            <a:endParaRPr lang="fr-FR" sz="3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0C3A3-5AF1-4552-8D9E-B7C96CAEF9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457" y="3908884"/>
            <a:ext cx="1872532" cy="119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1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G:\Culturel\3-4 UNIVERSITES\CAMPUS FRANCE\Communication\Charte 2017\Photos achetées\LIFESTYLE\GettyImages-539218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407" y="231943"/>
            <a:ext cx="8710898" cy="570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/>
          <p:nvPr/>
        </p:nvSpPr>
        <p:spPr>
          <a:xfrm>
            <a:off x="3168396" y="216407"/>
            <a:ext cx="5759196" cy="5724144"/>
          </a:xfrm>
          <a:custGeom>
            <a:avLst/>
            <a:gdLst/>
            <a:ahLst/>
            <a:cxnLst/>
            <a:rect l="l" t="t" r="r" b="b"/>
            <a:pathLst>
              <a:path w="5759196" h="5724144">
                <a:moveTo>
                  <a:pt x="5759196" y="5724144"/>
                </a:moveTo>
                <a:lnTo>
                  <a:pt x="5759196" y="0"/>
                </a:lnTo>
                <a:lnTo>
                  <a:pt x="0" y="5724144"/>
                </a:lnTo>
                <a:lnTo>
                  <a:pt x="5759196" y="5724144"/>
                </a:lnTo>
                <a:close/>
              </a:path>
            </a:pathLst>
          </a:custGeom>
          <a:solidFill>
            <a:srgbClr val="00B9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583788" y="4800600"/>
            <a:ext cx="5268190" cy="1035620"/>
          </a:xfrm>
          <a:prstGeom prst="rect">
            <a:avLst/>
          </a:prstGeom>
        </p:spPr>
        <p:txBody>
          <a:bodyPr wrap="square" lIns="0" tIns="43148" rIns="0" bIns="0" rtlCol="0" anchor="b">
            <a:noAutofit/>
          </a:bodyPr>
          <a:lstStyle/>
          <a:p>
            <a:pPr marR="13848" algn="r">
              <a:lnSpc>
                <a:spcPts val="6795"/>
              </a:lnSpc>
            </a:pPr>
            <a:r>
              <a:rPr lang="fr-FR" sz="6600" b="1" dirty="0">
                <a:solidFill>
                  <a:srgbClr val="FFFFFF"/>
                </a:solidFill>
                <a:cs typeface="Cambria"/>
              </a:rPr>
              <a:t>KEY FIGURES</a:t>
            </a:r>
            <a:endParaRPr sz="6600" dirty="0">
              <a:cs typeface="Cambria"/>
            </a:endParaRPr>
          </a:p>
        </p:txBody>
      </p:sp>
      <p:pic>
        <p:nvPicPr>
          <p:cNvPr id="72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6"/>
          <p:cNvSpPr/>
          <p:nvPr/>
        </p:nvSpPr>
        <p:spPr>
          <a:xfrm>
            <a:off x="238150" y="216407"/>
            <a:ext cx="3779520" cy="5733288"/>
          </a:xfrm>
          <a:custGeom>
            <a:avLst/>
            <a:gdLst/>
            <a:ahLst/>
            <a:cxnLst/>
            <a:rect l="l" t="t" r="r" b="b"/>
            <a:pathLst>
              <a:path w="3779520" h="5733288">
                <a:moveTo>
                  <a:pt x="0" y="5733288"/>
                </a:moveTo>
                <a:lnTo>
                  <a:pt x="3779520" y="5733288"/>
                </a:lnTo>
                <a:lnTo>
                  <a:pt x="3779520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solidFill>
            <a:srgbClr val="00B9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8150" y="268287"/>
            <a:ext cx="4714850" cy="1472184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>
              <a:lnSpc>
                <a:spcPts val="4150"/>
              </a:lnSpc>
            </a:pPr>
            <a:endParaRPr sz="6000" dirty="0">
              <a:cs typeface="Cambria"/>
            </a:endParaRPr>
          </a:p>
        </p:txBody>
      </p:sp>
      <p:pic>
        <p:nvPicPr>
          <p:cNvPr id="74" name="Picture 2" descr="G:\Culturel\3-4 UNIVERSITES\CAMPUS FRANCE\Communication\Logos\Logo CF USA-V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9" y="6038695"/>
            <a:ext cx="2041525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4114800" y="1600202"/>
            <a:ext cx="4800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"/>
              </a:rPr>
              <a:t>Experience French culture, expand your worldview, and establish lifelong affinity for international connections</a:t>
            </a:r>
          </a:p>
          <a:p>
            <a:endParaRPr lang="en-US" sz="2800" b="1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  <a:sym typeface="Lato"/>
            </a:endParaRPr>
          </a:p>
          <a:p>
            <a:r>
              <a:rPr lang="en-US" sz="2800" b="1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"/>
              </a:rPr>
              <a:t>Should we also talk about…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"/>
              </a:rPr>
              <a:t>World’s best arts, music, food, wine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"/>
              </a:rPr>
              <a:t>High quality education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"/>
              </a:rPr>
              <a:t>Affordable and efficient healthcare system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Lato"/>
              </a:rPr>
              <a:t>Top tourist destination</a:t>
            </a:r>
            <a:endParaRPr lang="en-US" sz="2800" dirty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  <a:sym typeface="Lato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81000" y="4191000"/>
            <a:ext cx="3505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2293">
              <a:lnSpc>
                <a:spcPct val="97696"/>
              </a:lnSpc>
              <a:spcBef>
                <a:spcPts val="28000"/>
              </a:spcBef>
            </a:pPr>
            <a:r>
              <a:rPr lang="en-US" sz="6000" b="1" dirty="0">
                <a:solidFill>
                  <a:srgbClr val="FFFFFF"/>
                </a:solidFill>
                <a:cs typeface="Cambria"/>
              </a:rPr>
              <a:t>325,000</a:t>
            </a:r>
            <a:br>
              <a:rPr lang="en-US" sz="6000" b="1" dirty="0">
                <a:solidFill>
                  <a:srgbClr val="FFFFFF"/>
                </a:solidFill>
                <a:cs typeface="Cambria"/>
              </a:rPr>
            </a:br>
            <a:r>
              <a:rPr lang="en-US" sz="2000" b="1" dirty="0">
                <a:solidFill>
                  <a:srgbClr val="FFFFFF"/>
                </a:solidFill>
                <a:cs typeface="Cambria"/>
              </a:rPr>
              <a:t>international students </a:t>
            </a:r>
            <a:br>
              <a:rPr lang="en-US" sz="2000" b="1" dirty="0">
                <a:solidFill>
                  <a:srgbClr val="FFFFFF"/>
                </a:solidFill>
                <a:cs typeface="Cambria"/>
              </a:rPr>
            </a:br>
            <a:r>
              <a:rPr lang="en-US" sz="2000" b="1" dirty="0">
                <a:solidFill>
                  <a:srgbClr val="FFFFFF"/>
                </a:solidFill>
                <a:cs typeface="Cambria"/>
              </a:rPr>
              <a:t>studied in France last year</a:t>
            </a:r>
            <a:endParaRPr lang="en-US" sz="2000" dirty="0">
              <a:cs typeface="Cambria"/>
            </a:endParaRPr>
          </a:p>
        </p:txBody>
      </p:sp>
      <p:sp>
        <p:nvSpPr>
          <p:cNvPr id="79" name="object 6"/>
          <p:cNvSpPr txBox="1"/>
          <p:nvPr/>
        </p:nvSpPr>
        <p:spPr>
          <a:xfrm>
            <a:off x="4114800" y="268289"/>
            <a:ext cx="4724400" cy="1179513"/>
          </a:xfrm>
          <a:prstGeom prst="rect">
            <a:avLst/>
          </a:prstGeom>
        </p:spPr>
        <p:txBody>
          <a:bodyPr wrap="square" lIns="0" tIns="26352" rIns="0" bIns="0" rtlCol="0">
            <a:noAutofit/>
          </a:bodyPr>
          <a:lstStyle/>
          <a:p>
            <a:pPr marL="12700">
              <a:lnSpc>
                <a:spcPts val="4150"/>
              </a:lnSpc>
            </a:pPr>
            <a:r>
              <a:rPr lang="fr-FR" sz="5000" b="1" dirty="0">
                <a:solidFill>
                  <a:srgbClr val="00B9B3"/>
                </a:solidFill>
                <a:cs typeface="Cambria"/>
              </a:rPr>
              <a:t>STUDY ABROAD IN FRANCE</a:t>
            </a:r>
            <a:endParaRPr sz="5000" b="1" dirty="0">
              <a:cs typeface="Cambri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DA756D-49A4-4829-9BAB-273AC89E0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290" y="-44010"/>
            <a:ext cx="4724400" cy="472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918</TotalTime>
  <Words>771</Words>
  <Application>Microsoft Office PowerPoint</Application>
  <PresentationFormat>On-screen Show (4:3)</PresentationFormat>
  <Paragraphs>225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Unicode MS</vt:lpstr>
      <vt:lpstr>Calibri</vt:lpstr>
      <vt:lpstr>Calibri Light</vt:lpstr>
      <vt:lpstr>Cambria</vt:lpstr>
      <vt:lpstr>inherit</vt:lpstr>
      <vt:lpstr>Lato</vt:lpstr>
      <vt:lpstr>Roboto Cn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 ROIG RIPOLL</dc:creator>
  <cp:lastModifiedBy>Mar ROIG RIPOLL</cp:lastModifiedBy>
  <cp:revision>26</cp:revision>
  <cp:lastPrinted>2018-11-29T00:50:57Z</cp:lastPrinted>
  <dcterms:created xsi:type="dcterms:W3CDTF">2018-11-27T18:15:17Z</dcterms:created>
  <dcterms:modified xsi:type="dcterms:W3CDTF">2018-11-29T00:53:23Z</dcterms:modified>
</cp:coreProperties>
</file>